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56" r:id="rId1"/>
  </p:sldMasterIdLst>
  <p:notesMasterIdLst>
    <p:notesMasterId r:id="rId29"/>
  </p:notesMasterIdLst>
  <p:sldIdLst>
    <p:sldId id="256" r:id="rId2"/>
    <p:sldId id="290" r:id="rId3"/>
    <p:sldId id="258" r:id="rId4"/>
    <p:sldId id="271" r:id="rId5"/>
    <p:sldId id="272" r:id="rId6"/>
    <p:sldId id="274" r:id="rId7"/>
    <p:sldId id="275" r:id="rId8"/>
    <p:sldId id="277" r:id="rId9"/>
    <p:sldId id="284" r:id="rId10"/>
    <p:sldId id="259" r:id="rId11"/>
    <p:sldId id="278" r:id="rId12"/>
    <p:sldId id="264" r:id="rId13"/>
    <p:sldId id="287" r:id="rId14"/>
    <p:sldId id="263" r:id="rId15"/>
    <p:sldId id="273" r:id="rId16"/>
    <p:sldId id="266" r:id="rId17"/>
    <p:sldId id="265" r:id="rId18"/>
    <p:sldId id="267" r:id="rId19"/>
    <p:sldId id="289" r:id="rId20"/>
    <p:sldId id="279" r:id="rId21"/>
    <p:sldId id="292" r:id="rId22"/>
    <p:sldId id="280" r:id="rId23"/>
    <p:sldId id="281" r:id="rId24"/>
    <p:sldId id="293" r:id="rId25"/>
    <p:sldId id="291" r:id="rId26"/>
    <p:sldId id="288" r:id="rId27"/>
    <p:sldId id="294" r:id="rId28"/>
  </p:sldIdLst>
  <p:sldSz cx="9144000" cy="6858000" type="screen4x3"/>
  <p:notesSz cx="6858000" cy="9144000"/>
  <p:embeddedFontLst>
    <p:embeddedFont>
      <p:font typeface="Calibri" panose="020F0502020204030204" pitchFamily="34" charset="0"/>
      <p:regular r:id="rId30"/>
      <p:bold r:id="rId31"/>
      <p:italic r:id="rId32"/>
      <p:boldItalic r:id="rId33"/>
    </p:embeddedFont>
    <p:embeddedFont>
      <p:font typeface="Open Sans" panose="020B0604020202020204" charset="0"/>
      <p:regular r:id="rId34"/>
      <p:bold r:id="rId35"/>
      <p:italic r:id="rId36"/>
      <p:boldItalic r:id="rId3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FFFFFF"/>
    <a:srgbClr val="EBE8E4"/>
    <a:srgbClr val="EA71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1182" y="4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font" Target="fonts/font5.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528BA7-AC7E-4D65-8F1E-27CC0A6033D4}" type="datetimeFigureOut">
              <a:rPr lang="en-US"/>
              <a:t>5/25/2016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CAAA26-A7D9-48D5-9610-0E1732BE3E70}" type="slidenum">
              <a:rPr lang="en-US"/>
              <a:t>‹#›</a:t>
            </a:fld>
            <a:endParaRPr lang="en-US"/>
          </a:p>
        </p:txBody>
      </p:sp>
    </p:spTree>
    <p:extLst>
      <p:ext uri="{BB962C8B-B14F-4D97-AF65-F5344CB8AC3E}">
        <p14:creationId xmlns:p14="http://schemas.microsoft.com/office/powerpoint/2010/main" val="2726366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1</a:t>
            </a:fld>
            <a:endParaRPr lang="en-US"/>
          </a:p>
        </p:txBody>
      </p:sp>
    </p:spTree>
    <p:extLst>
      <p:ext uri="{BB962C8B-B14F-4D97-AF65-F5344CB8AC3E}">
        <p14:creationId xmlns:p14="http://schemas.microsoft.com/office/powerpoint/2010/main" val="2686083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10</a:t>
            </a:fld>
            <a:endParaRPr lang="en-US"/>
          </a:p>
        </p:txBody>
      </p:sp>
    </p:spTree>
    <p:extLst>
      <p:ext uri="{BB962C8B-B14F-4D97-AF65-F5344CB8AC3E}">
        <p14:creationId xmlns:p14="http://schemas.microsoft.com/office/powerpoint/2010/main" val="1793567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pPr marL="171450" indent="-171450">
              <a:buFont typeface="Arial" panose="020B0604020202020204" pitchFamily="34" charset="0"/>
              <a:buChar char="•"/>
            </a:pPr>
            <a:r>
              <a:rPr lang="en-US"/>
              <a:t>Philosophical attraction to Open Source</a:t>
            </a:r>
          </a:p>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11</a:t>
            </a:fld>
            <a:endParaRPr lang="en-US"/>
          </a:p>
        </p:txBody>
      </p:sp>
    </p:spTree>
    <p:extLst>
      <p:ext uri="{BB962C8B-B14F-4D97-AF65-F5344CB8AC3E}">
        <p14:creationId xmlns:p14="http://schemas.microsoft.com/office/powerpoint/2010/main" val="3998621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atin typeface="Calibri"/>
              </a:rPr>
              <a:t>Submission</a:t>
            </a:r>
          </a:p>
          <a:p>
            <a:pPr marL="171450" indent="-171450">
              <a:buFont typeface="Arial" panose="020B0604020202020204" pitchFamily="34" charset="0"/>
              <a:buChar char="•"/>
            </a:pPr>
            <a:r>
              <a:rPr lang="en-US">
                <a:latin typeface="Calibri"/>
              </a:rPr>
              <a:t>Related </a:t>
            </a:r>
            <a:r>
              <a:rPr lang="en-US" b="1">
                <a:latin typeface="Calibri"/>
              </a:rPr>
              <a:t>files </a:t>
            </a:r>
            <a:r>
              <a:rPr lang="en-US">
                <a:latin typeface="Calibri"/>
              </a:rPr>
              <a:t>and </a:t>
            </a:r>
            <a:r>
              <a:rPr lang="en-US" b="1">
                <a:latin typeface="Calibri"/>
              </a:rPr>
              <a:t>metadata </a:t>
            </a:r>
            <a:r>
              <a:rPr lang="en-US">
                <a:latin typeface="Calibri"/>
              </a:rPr>
              <a:t>grouped into an </a:t>
            </a:r>
            <a:r>
              <a:rPr lang="en-US" b="1">
                <a:latin typeface="Calibri"/>
              </a:rPr>
              <a:t>item</a:t>
            </a:r>
          </a:p>
          <a:p>
            <a:pPr marL="171450" indent="-171450">
              <a:buFont typeface="Arial" panose="020B0604020202020204" pitchFamily="34" charset="0"/>
              <a:buChar char="•"/>
            </a:pPr>
            <a:r>
              <a:rPr lang="en-US">
                <a:latin typeface="Calibri"/>
              </a:rPr>
              <a:t>Related </a:t>
            </a:r>
            <a:r>
              <a:rPr lang="en-US" b="1">
                <a:latin typeface="Calibri"/>
              </a:rPr>
              <a:t>items </a:t>
            </a:r>
            <a:r>
              <a:rPr lang="en-US">
                <a:latin typeface="Calibri"/>
              </a:rPr>
              <a:t>are grouped into a </a:t>
            </a:r>
            <a:r>
              <a:rPr lang="en-US" b="1">
                <a:latin typeface="Calibri"/>
              </a:rPr>
              <a:t>collection</a:t>
            </a:r>
          </a:p>
          <a:p>
            <a:pPr marL="171450" indent="-171450">
              <a:buFont typeface="Arial" panose="020B0604020202020204" pitchFamily="34" charset="0"/>
              <a:buChar char="•"/>
            </a:pPr>
            <a:r>
              <a:rPr lang="en-US">
                <a:latin typeface="Calibri"/>
              </a:rPr>
              <a:t>Related </a:t>
            </a:r>
            <a:r>
              <a:rPr lang="en-US" b="1">
                <a:latin typeface="Calibri"/>
              </a:rPr>
              <a:t>collections </a:t>
            </a:r>
            <a:r>
              <a:rPr lang="en-US">
                <a:latin typeface="Calibri"/>
              </a:rPr>
              <a:t>are organized into a </a:t>
            </a:r>
            <a:r>
              <a:rPr lang="en-US" b="1">
                <a:latin typeface="Calibri"/>
              </a:rPr>
              <a:t>community</a:t>
            </a:r>
          </a:p>
          <a:p>
            <a:pPr marL="171450" indent="-171450">
              <a:buFont typeface="Arial" panose="020B0604020202020204" pitchFamily="34" charset="0"/>
              <a:buChar char="•"/>
            </a:pPr>
            <a:r>
              <a:rPr lang="en-US">
                <a:latin typeface="Calibri"/>
              </a:rPr>
              <a:t>Curators manage these communities, collections, and items</a:t>
            </a:r>
          </a:p>
          <a:p>
            <a:pPr marL="171450" indent="-171450">
              <a:buFont typeface="Arial" panose="020B0604020202020204" pitchFamily="34" charset="0"/>
              <a:buChar char="•"/>
            </a:pPr>
            <a:r>
              <a:rPr lang="en-US">
                <a:latin typeface="Calibri"/>
              </a:rPr>
              <a:t>End users access content via Web</a:t>
            </a:r>
          </a:p>
        </p:txBody>
      </p:sp>
      <p:sp>
        <p:nvSpPr>
          <p:cNvPr id="4" name="Slide Number Placeholder 3"/>
          <p:cNvSpPr>
            <a:spLocks noGrp="1"/>
          </p:cNvSpPr>
          <p:nvPr>
            <p:ph type="sldNum" sz="quarter" idx="10"/>
          </p:nvPr>
        </p:nvSpPr>
        <p:spPr/>
        <p:txBody>
          <a:bodyPr/>
          <a:lstStyle/>
          <a:p>
            <a:fld id="{FBCAAA26-A7D9-48D5-9610-0E1732BE3E70}" type="slidenum">
              <a:rPr lang="en-US"/>
              <a:t>12</a:t>
            </a:fld>
            <a:endParaRPr lang="en-US"/>
          </a:p>
        </p:txBody>
      </p:sp>
    </p:spTree>
    <p:extLst>
      <p:ext uri="{BB962C8B-B14F-4D97-AF65-F5344CB8AC3E}">
        <p14:creationId xmlns:p14="http://schemas.microsoft.com/office/powerpoint/2010/main" val="9552270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rPr>
              <a:t>Our specs were chosen based on the DSpace documentation's mid-range suggestions</a:t>
            </a:r>
          </a:p>
        </p:txBody>
      </p:sp>
      <p:sp>
        <p:nvSpPr>
          <p:cNvPr id="4" name="Slide Number Placeholder 3"/>
          <p:cNvSpPr>
            <a:spLocks noGrp="1"/>
          </p:cNvSpPr>
          <p:nvPr>
            <p:ph type="sldNum" sz="quarter" idx="10"/>
          </p:nvPr>
        </p:nvSpPr>
        <p:spPr/>
        <p:txBody>
          <a:bodyPr/>
          <a:lstStyle/>
          <a:p>
            <a:fld id="{FBCAAA26-A7D9-48D5-9610-0E1732BE3E70}" type="slidenum">
              <a:rPr lang="en-US"/>
              <a:t>13</a:t>
            </a:fld>
            <a:endParaRPr lang="en-US"/>
          </a:p>
        </p:txBody>
      </p:sp>
    </p:spTree>
    <p:extLst>
      <p:ext uri="{BB962C8B-B14F-4D97-AF65-F5344CB8AC3E}">
        <p14:creationId xmlns:p14="http://schemas.microsoft.com/office/powerpoint/2010/main" val="2402710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rPr>
              <a:t>Very good chance your existing infrastructure will run DSpace</a:t>
            </a:r>
          </a:p>
        </p:txBody>
      </p:sp>
      <p:sp>
        <p:nvSpPr>
          <p:cNvPr id="4" name="Slide Number Placeholder 3"/>
          <p:cNvSpPr>
            <a:spLocks noGrp="1"/>
          </p:cNvSpPr>
          <p:nvPr>
            <p:ph type="sldNum" sz="quarter" idx="10"/>
          </p:nvPr>
        </p:nvSpPr>
        <p:spPr/>
        <p:txBody>
          <a:bodyPr/>
          <a:lstStyle/>
          <a:p>
            <a:fld id="{FBCAAA26-A7D9-48D5-9610-0E1732BE3E70}" type="slidenum">
              <a:rPr lang="en-US"/>
              <a:t>14</a:t>
            </a:fld>
            <a:endParaRPr lang="en-US"/>
          </a:p>
        </p:txBody>
      </p:sp>
    </p:spTree>
    <p:extLst>
      <p:ext uri="{BB962C8B-B14F-4D97-AF65-F5344CB8AC3E}">
        <p14:creationId xmlns:p14="http://schemas.microsoft.com/office/powerpoint/2010/main" val="741586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15</a:t>
            </a:fld>
            <a:endParaRPr lang="en-US"/>
          </a:p>
        </p:txBody>
      </p:sp>
    </p:spTree>
    <p:extLst>
      <p:ext uri="{BB962C8B-B14F-4D97-AF65-F5344CB8AC3E}">
        <p14:creationId xmlns:p14="http://schemas.microsoft.com/office/powerpoint/2010/main" val="25709738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latin typeface="Calibri"/>
              </a:rPr>
            </a:br>
            <a:endParaRPr lang="en-US">
              <a:latin typeface="Calibri"/>
            </a:endParaRPr>
          </a:p>
          <a:p>
            <a:pPr marL="171450" indent="-171450">
              <a:buFont typeface="Arial" panose="020B0604020202020204" pitchFamily="34" charset="0"/>
              <a:buChar char="•"/>
            </a:pPr>
            <a:r>
              <a:rPr lang="en-US"/>
              <a:t>Upcoming changes to the UI have prevented me from delving too deeply into UI changes on tiers 2 and 3.</a:t>
            </a:r>
          </a:p>
          <a:p>
            <a:br>
              <a:rPr lang="en-US">
                <a:latin typeface="Calibri"/>
              </a:rPr>
            </a:br>
            <a:endParaRPr lang="en-US">
              <a:latin typeface="Calibri"/>
            </a:endParaRPr>
          </a:p>
        </p:txBody>
      </p:sp>
      <p:sp>
        <p:nvSpPr>
          <p:cNvPr id="4" name="Slide Number Placeholder 3"/>
          <p:cNvSpPr>
            <a:spLocks noGrp="1"/>
          </p:cNvSpPr>
          <p:nvPr>
            <p:ph type="sldNum" sz="quarter" idx="10"/>
          </p:nvPr>
        </p:nvSpPr>
        <p:spPr/>
        <p:txBody>
          <a:bodyPr/>
          <a:lstStyle/>
          <a:p>
            <a:fld id="{FBCAAA26-A7D9-48D5-9610-0E1732BE3E70}" type="slidenum">
              <a:rPr lang="en-US"/>
              <a:t>16</a:t>
            </a:fld>
            <a:endParaRPr lang="en-US"/>
          </a:p>
        </p:txBody>
      </p:sp>
    </p:spTree>
    <p:extLst>
      <p:ext uri="{BB962C8B-B14F-4D97-AF65-F5344CB8AC3E}">
        <p14:creationId xmlns:p14="http://schemas.microsoft.com/office/powerpoint/2010/main" val="24728911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17</a:t>
            </a:fld>
            <a:endParaRPr lang="en-US"/>
          </a:p>
        </p:txBody>
      </p:sp>
    </p:spTree>
    <p:extLst>
      <p:ext uri="{BB962C8B-B14F-4D97-AF65-F5344CB8AC3E}">
        <p14:creationId xmlns:p14="http://schemas.microsoft.com/office/powerpoint/2010/main" val="41983888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18</a:t>
            </a:fld>
            <a:endParaRPr lang="en-US"/>
          </a:p>
        </p:txBody>
      </p:sp>
    </p:spTree>
    <p:extLst>
      <p:ext uri="{BB962C8B-B14F-4D97-AF65-F5344CB8AC3E}">
        <p14:creationId xmlns:p14="http://schemas.microsoft.com/office/powerpoint/2010/main" val="36413361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19</a:t>
            </a:fld>
            <a:endParaRPr lang="en-US"/>
          </a:p>
        </p:txBody>
      </p:sp>
    </p:spTree>
    <p:extLst>
      <p:ext uri="{BB962C8B-B14F-4D97-AF65-F5344CB8AC3E}">
        <p14:creationId xmlns:p14="http://schemas.microsoft.com/office/powerpoint/2010/main" val="6932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2</a:t>
            </a:fld>
            <a:endParaRPr lang="en-US"/>
          </a:p>
        </p:txBody>
      </p:sp>
    </p:spTree>
    <p:extLst>
      <p:ext uri="{BB962C8B-B14F-4D97-AF65-F5344CB8AC3E}">
        <p14:creationId xmlns:p14="http://schemas.microsoft.com/office/powerpoint/2010/main" val="27917951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20</a:t>
            </a:fld>
            <a:endParaRPr lang="en-US"/>
          </a:p>
        </p:txBody>
      </p:sp>
    </p:spTree>
    <p:extLst>
      <p:ext uri="{BB962C8B-B14F-4D97-AF65-F5344CB8AC3E}">
        <p14:creationId xmlns:p14="http://schemas.microsoft.com/office/powerpoint/2010/main" val="36160141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21</a:t>
            </a:fld>
            <a:endParaRPr lang="en-US"/>
          </a:p>
        </p:txBody>
      </p:sp>
    </p:spTree>
    <p:extLst>
      <p:ext uri="{BB962C8B-B14F-4D97-AF65-F5344CB8AC3E}">
        <p14:creationId xmlns:p14="http://schemas.microsoft.com/office/powerpoint/2010/main" val="17654322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22</a:t>
            </a:fld>
            <a:endParaRPr lang="en-US"/>
          </a:p>
        </p:txBody>
      </p:sp>
    </p:spTree>
    <p:extLst>
      <p:ext uri="{BB962C8B-B14F-4D97-AF65-F5344CB8AC3E}">
        <p14:creationId xmlns:p14="http://schemas.microsoft.com/office/powerpoint/2010/main" val="3267646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23</a:t>
            </a:fld>
            <a:endParaRPr lang="en-US"/>
          </a:p>
        </p:txBody>
      </p:sp>
    </p:spTree>
    <p:extLst>
      <p:ext uri="{BB962C8B-B14F-4D97-AF65-F5344CB8AC3E}">
        <p14:creationId xmlns:p14="http://schemas.microsoft.com/office/powerpoint/2010/main" val="18109159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24</a:t>
            </a:fld>
            <a:endParaRPr lang="en-US"/>
          </a:p>
        </p:txBody>
      </p:sp>
    </p:spTree>
    <p:extLst>
      <p:ext uri="{BB962C8B-B14F-4D97-AF65-F5344CB8AC3E}">
        <p14:creationId xmlns:p14="http://schemas.microsoft.com/office/powerpoint/2010/main" val="21899602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25</a:t>
            </a:fld>
            <a:endParaRPr lang="en-US"/>
          </a:p>
        </p:txBody>
      </p:sp>
    </p:spTree>
    <p:extLst>
      <p:ext uri="{BB962C8B-B14F-4D97-AF65-F5344CB8AC3E}">
        <p14:creationId xmlns:p14="http://schemas.microsoft.com/office/powerpoint/2010/main" val="4832033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26</a:t>
            </a:fld>
            <a:endParaRPr lang="en-US"/>
          </a:p>
        </p:txBody>
      </p:sp>
    </p:spTree>
    <p:extLst>
      <p:ext uri="{BB962C8B-B14F-4D97-AF65-F5344CB8AC3E}">
        <p14:creationId xmlns:p14="http://schemas.microsoft.com/office/powerpoint/2010/main" val="4165273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a:t>
            </a:fld>
            <a:endParaRPr lang="en-US"/>
          </a:p>
        </p:txBody>
      </p:sp>
    </p:spTree>
    <p:extLst>
      <p:ext uri="{BB962C8B-B14F-4D97-AF65-F5344CB8AC3E}">
        <p14:creationId xmlns:p14="http://schemas.microsoft.com/office/powerpoint/2010/main" val="2933122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3</a:t>
            </a:fld>
            <a:endParaRPr lang="en-US"/>
          </a:p>
        </p:txBody>
      </p:sp>
    </p:spTree>
    <p:extLst>
      <p:ext uri="{BB962C8B-B14F-4D97-AF65-F5344CB8AC3E}">
        <p14:creationId xmlns:p14="http://schemas.microsoft.com/office/powerpoint/2010/main" val="4198393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4</a:t>
            </a:fld>
            <a:endParaRPr lang="en-US"/>
          </a:p>
        </p:txBody>
      </p:sp>
    </p:spTree>
    <p:extLst>
      <p:ext uri="{BB962C8B-B14F-4D97-AF65-F5344CB8AC3E}">
        <p14:creationId xmlns:p14="http://schemas.microsoft.com/office/powerpoint/2010/main" val="1365561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5</a:t>
            </a:fld>
            <a:endParaRPr lang="en-US"/>
          </a:p>
        </p:txBody>
      </p:sp>
    </p:spTree>
    <p:extLst>
      <p:ext uri="{BB962C8B-B14F-4D97-AF65-F5344CB8AC3E}">
        <p14:creationId xmlns:p14="http://schemas.microsoft.com/office/powerpoint/2010/main" val="1639817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6</a:t>
            </a:fld>
            <a:endParaRPr lang="en-US"/>
          </a:p>
        </p:txBody>
      </p:sp>
    </p:spTree>
    <p:extLst>
      <p:ext uri="{BB962C8B-B14F-4D97-AF65-F5344CB8AC3E}">
        <p14:creationId xmlns:p14="http://schemas.microsoft.com/office/powerpoint/2010/main" val="2900435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7</a:t>
            </a:fld>
            <a:endParaRPr lang="en-US"/>
          </a:p>
        </p:txBody>
      </p:sp>
    </p:spTree>
    <p:extLst>
      <p:ext uri="{BB962C8B-B14F-4D97-AF65-F5344CB8AC3E}">
        <p14:creationId xmlns:p14="http://schemas.microsoft.com/office/powerpoint/2010/main" val="4176028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8</a:t>
            </a:fld>
            <a:endParaRPr lang="en-US"/>
          </a:p>
        </p:txBody>
      </p:sp>
    </p:spTree>
    <p:extLst>
      <p:ext uri="{BB962C8B-B14F-4D97-AF65-F5344CB8AC3E}">
        <p14:creationId xmlns:p14="http://schemas.microsoft.com/office/powerpoint/2010/main" val="2871291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CAAA26-A7D9-48D5-9610-0E1732BE3E70}" type="slidenum">
              <a:rPr lang="en-US"/>
              <a:t>9</a:t>
            </a:fld>
            <a:endParaRPr lang="en-US"/>
          </a:p>
        </p:txBody>
      </p:sp>
    </p:spTree>
    <p:extLst>
      <p:ext uri="{BB962C8B-B14F-4D97-AF65-F5344CB8AC3E}">
        <p14:creationId xmlns:p14="http://schemas.microsoft.com/office/powerpoint/2010/main" val="1750659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8ACC4C3-24F0-4CD5-9233-90B43D3EBE6B}"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97233-842B-484D-8484-B41977B2E94A}" type="slidenum">
              <a:rPr lang="en-US" smtClean="0"/>
              <a:t>‹#›</a:t>
            </a:fld>
            <a:endParaRPr lang="en-US"/>
          </a:p>
        </p:txBody>
      </p:sp>
      <p:sp>
        <p:nvSpPr>
          <p:cNvPr id="10" name="Rectangle 9"/>
          <p:cNvSpPr/>
          <p:nvPr userDrawn="1"/>
        </p:nvSpPr>
        <p:spPr>
          <a:xfrm>
            <a:off x="-23813" y="61913"/>
            <a:ext cx="881063" cy="216692"/>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Tree>
    <p:extLst>
      <p:ext uri="{BB962C8B-B14F-4D97-AF65-F5344CB8AC3E}">
        <p14:creationId xmlns:p14="http://schemas.microsoft.com/office/powerpoint/2010/main" val="16541785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ACC4C3-24F0-4CD5-9233-90B43D3EBE6B}"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97233-842B-484D-8484-B41977B2E94A}" type="slidenum">
              <a:rPr lang="en-US" smtClean="0"/>
              <a:t>‹#›</a:t>
            </a:fld>
            <a:endParaRPr lang="en-US"/>
          </a:p>
        </p:txBody>
      </p:sp>
    </p:spTree>
    <p:extLst>
      <p:ext uri="{BB962C8B-B14F-4D97-AF65-F5344CB8AC3E}">
        <p14:creationId xmlns:p14="http://schemas.microsoft.com/office/powerpoint/2010/main" val="31680549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ACC4C3-24F0-4CD5-9233-90B43D3EBE6B}"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97233-842B-484D-8484-B41977B2E94A}" type="slidenum">
              <a:rPr lang="en-US" smtClean="0"/>
              <a:t>‹#›</a:t>
            </a:fld>
            <a:endParaRPr lang="en-US"/>
          </a:p>
        </p:txBody>
      </p:sp>
    </p:spTree>
    <p:extLst>
      <p:ext uri="{BB962C8B-B14F-4D97-AF65-F5344CB8AC3E}">
        <p14:creationId xmlns:p14="http://schemas.microsoft.com/office/powerpoint/2010/main" val="776541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3375"/>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p>
        </p:txBody>
      </p:sp>
      <p:sp>
        <p:nvSpPr>
          <p:cNvPr id="4" name="Date Placeholder 3"/>
          <p:cNvSpPr>
            <a:spLocks noGrp="1"/>
          </p:cNvSpPr>
          <p:nvPr>
            <p:ph type="dt" sz="half" idx="10"/>
          </p:nvPr>
        </p:nvSpPr>
        <p:spPr/>
        <p:txBody>
          <a:bodyPr/>
          <a:lstStyle/>
          <a:p>
            <a:fld id="{78ACC4C3-24F0-4CD5-9233-90B43D3EBE6B}"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97233-842B-484D-8484-B41977B2E94A}" type="slidenum">
              <a:rPr lang="en-US" smtClean="0"/>
              <a:t>‹#›</a:t>
            </a:fld>
            <a:endParaRPr lang="en-US"/>
          </a:p>
        </p:txBody>
      </p:sp>
    </p:spTree>
    <p:extLst>
      <p:ext uri="{BB962C8B-B14F-4D97-AF65-F5344CB8AC3E}">
        <p14:creationId xmlns:p14="http://schemas.microsoft.com/office/powerpoint/2010/main" val="7820216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ACC4C3-24F0-4CD5-9233-90B43D3EBE6B}"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97233-842B-484D-8484-B41977B2E94A}" type="slidenum">
              <a:rPr lang="en-US" smtClean="0"/>
              <a:t>‹#›</a:t>
            </a:fld>
            <a:endParaRPr lang="en-US"/>
          </a:p>
        </p:txBody>
      </p:sp>
    </p:spTree>
    <p:extLst>
      <p:ext uri="{BB962C8B-B14F-4D97-AF65-F5344CB8AC3E}">
        <p14:creationId xmlns:p14="http://schemas.microsoft.com/office/powerpoint/2010/main" val="25905118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ACC4C3-24F0-4CD5-9233-90B43D3EBE6B}" type="datetimeFigureOut">
              <a:rPr lang="en-US" smtClean="0"/>
              <a:t>5/25/2016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97233-842B-484D-8484-B41977B2E94A}" type="slidenum">
              <a:rPr lang="en-US" smtClean="0"/>
              <a:t>‹#›</a:t>
            </a:fld>
            <a:endParaRPr lang="en-US"/>
          </a:p>
        </p:txBody>
      </p:sp>
    </p:spTree>
    <p:extLst>
      <p:ext uri="{BB962C8B-B14F-4D97-AF65-F5344CB8AC3E}">
        <p14:creationId xmlns:p14="http://schemas.microsoft.com/office/powerpoint/2010/main" val="11456094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ACC4C3-24F0-4CD5-9233-90B43D3EBE6B}" type="datetimeFigureOut">
              <a:rPr lang="en-US" smtClean="0"/>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97233-842B-484D-8484-B41977B2E94A}" type="slidenum">
              <a:rPr lang="en-US" smtClean="0"/>
              <a:t>‹#›</a:t>
            </a:fld>
            <a:endParaRPr lang="en-US"/>
          </a:p>
        </p:txBody>
      </p:sp>
    </p:spTree>
    <p:extLst>
      <p:ext uri="{BB962C8B-B14F-4D97-AF65-F5344CB8AC3E}">
        <p14:creationId xmlns:p14="http://schemas.microsoft.com/office/powerpoint/2010/main" val="9022726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8ACC4C3-24F0-4CD5-9233-90B43D3EBE6B}" type="datetimeFigureOut">
              <a:rPr lang="en-US" smtClean="0"/>
              <a:t>5/25/2016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97233-842B-484D-8484-B41977B2E94A}" type="slidenum">
              <a:rPr lang="en-US" smtClean="0"/>
              <a:t>‹#›</a:t>
            </a:fld>
            <a:endParaRPr lang="en-US"/>
          </a:p>
        </p:txBody>
      </p:sp>
    </p:spTree>
    <p:extLst>
      <p:ext uri="{BB962C8B-B14F-4D97-AF65-F5344CB8AC3E}">
        <p14:creationId xmlns:p14="http://schemas.microsoft.com/office/powerpoint/2010/main" val="8698676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8ACC4C3-24F0-4CD5-9233-90B43D3EBE6B}" type="datetimeFigureOut">
              <a:rPr lang="en-US" smtClean="0"/>
              <a:t>5/25/2016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97233-842B-484D-8484-B41977B2E94A}" type="slidenum">
              <a:rPr lang="en-US" smtClean="0"/>
              <a:t>‹#›</a:t>
            </a:fld>
            <a:endParaRPr lang="en-US"/>
          </a:p>
        </p:txBody>
      </p:sp>
    </p:spTree>
    <p:extLst>
      <p:ext uri="{BB962C8B-B14F-4D97-AF65-F5344CB8AC3E}">
        <p14:creationId xmlns:p14="http://schemas.microsoft.com/office/powerpoint/2010/main" val="6427908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ACC4C3-24F0-4CD5-9233-90B43D3EBE6B}" type="datetimeFigureOut">
              <a:rPr lang="en-US" smtClean="0"/>
              <a:t>5/25/2016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97233-842B-484D-8484-B41977B2E94A}" type="slidenum">
              <a:rPr lang="en-US" smtClean="0"/>
              <a:t>‹#›</a:t>
            </a:fld>
            <a:endParaRPr lang="en-US"/>
          </a:p>
        </p:txBody>
      </p:sp>
    </p:spTree>
    <p:extLst>
      <p:ext uri="{BB962C8B-B14F-4D97-AF65-F5344CB8AC3E}">
        <p14:creationId xmlns:p14="http://schemas.microsoft.com/office/powerpoint/2010/main" val="13004298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8ACC4C3-24F0-4CD5-9233-90B43D3EBE6B}" type="datetimeFigureOut">
              <a:rPr lang="en-US" smtClean="0"/>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97233-842B-484D-8484-B41977B2E94A}" type="slidenum">
              <a:rPr lang="en-US" smtClean="0"/>
              <a:t>‹#›</a:t>
            </a:fld>
            <a:endParaRPr lang="en-US"/>
          </a:p>
        </p:txBody>
      </p:sp>
    </p:spTree>
    <p:extLst>
      <p:ext uri="{BB962C8B-B14F-4D97-AF65-F5344CB8AC3E}">
        <p14:creationId xmlns:p14="http://schemas.microsoft.com/office/powerpoint/2010/main" val="27935571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8ACC4C3-24F0-4CD5-9233-90B43D3EBE6B}" type="datetimeFigureOut">
              <a:rPr lang="en-US" smtClean="0"/>
              <a:t>5/25/2016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97233-842B-484D-8484-B41977B2E94A}" type="slidenum">
              <a:rPr lang="en-US" smtClean="0"/>
              <a:t>‹#›</a:t>
            </a:fld>
            <a:endParaRPr lang="en-US"/>
          </a:p>
        </p:txBody>
      </p:sp>
    </p:spTree>
    <p:extLst>
      <p:ext uri="{BB962C8B-B14F-4D97-AF65-F5344CB8AC3E}">
        <p14:creationId xmlns:p14="http://schemas.microsoft.com/office/powerpoint/2010/main" val="8341810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E8E4"/>
        </a:solidFill>
        <a:effectLst/>
      </p:bgPr>
    </p:bg>
    <p:spTree>
      <p:nvGrpSpPr>
        <p:cNvPr id="1" name=""/>
        <p:cNvGrpSpPr/>
        <p:nvPr/>
      </p:nvGrpSpPr>
      <p:grpSpPr>
        <a:xfrm>
          <a:off x="0" y="0"/>
          <a:ext cx="0" cy="0"/>
          <a:chOff x="0" y="0"/>
          <a:chExt cx="0" cy="0"/>
        </a:xfrm>
      </p:grpSpPr>
      <p:sp>
        <p:nvSpPr>
          <p:cNvPr id="14" name="Rectangle 13"/>
          <p:cNvSpPr/>
          <p:nvPr userDrawn="1"/>
        </p:nvSpPr>
        <p:spPr>
          <a:xfrm>
            <a:off x="-44451" y="0"/>
            <a:ext cx="9239251" cy="293914"/>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ACC4C3-24F0-4CD5-9233-90B43D3EBE6B}" type="datetimeFigureOut">
              <a:rPr lang="en-US" smtClean="0"/>
              <a:t>5/25/2016</a:t>
            </a:fld>
            <a:endParaRPr 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797233-842B-484D-8484-B41977B2E94A}" type="slidenum">
              <a:rPr lang="en-US" smtClean="0"/>
              <a:t>‹#›</a:t>
            </a:fld>
            <a:endParaRPr lang="en-US"/>
          </a:p>
        </p:txBody>
      </p:sp>
      <p:cxnSp>
        <p:nvCxnSpPr>
          <p:cNvPr id="10" name="Straight Connector 9"/>
          <p:cNvCxnSpPr/>
          <p:nvPr userDrawn="1"/>
        </p:nvCxnSpPr>
        <p:spPr>
          <a:xfrm>
            <a:off x="-44450" y="24496"/>
            <a:ext cx="9239250" cy="0"/>
          </a:xfrm>
          <a:prstGeom prst="line">
            <a:avLst/>
          </a:prstGeom>
          <a:ln w="53975">
            <a:solidFill>
              <a:srgbClr val="EA7125"/>
            </a:solidFill>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2656" y="79545"/>
            <a:ext cx="764093" cy="176100"/>
          </a:xfrm>
          <a:prstGeom prst="rect">
            <a:avLst/>
          </a:prstGeom>
        </p:spPr>
      </p:pic>
    </p:spTree>
    <p:extLst>
      <p:ext uri="{BB962C8B-B14F-4D97-AF65-F5344CB8AC3E}">
        <p14:creationId xmlns:p14="http://schemas.microsoft.com/office/powerpoint/2010/main" val="358319975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649" r:id="rId1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dlib.org/dlib/january03/smith/01smith.html"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iki.duraspace.org/display/DSPACE/User+FAQ#UserFAQ-WhatsortofhardwaredoesDSpacerequire?Whataboutsizingtheserver?HowmuchdiskspacedoIneed?"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library.milligan.edu/"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BE8E4"/>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602038"/>
            <a:ext cx="7386483" cy="1655762"/>
          </a:xfrm>
        </p:spPr>
        <p:txBody>
          <a:bodyPr vert="horz" lIns="91440" tIns="45720" rIns="91440" bIns="45720" rtlCol="0" anchor="t">
            <a:normAutofit/>
          </a:bodyPr>
          <a:lstStyle/>
          <a:p>
            <a:r>
              <a:rPr lang="en-US" sz="2800" dirty="0">
                <a:latin typeface="Calibri"/>
              </a:rPr>
              <a:t>Institutional Repository for Milligan College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34328" y="2614963"/>
            <a:ext cx="3275344" cy="754864"/>
          </a:xfrm>
          <a:prstGeom prst="rect">
            <a:avLst/>
          </a:prstGeom>
        </p:spPr>
      </p:pic>
    </p:spTree>
    <p:extLst>
      <p:ext uri="{BB962C8B-B14F-4D97-AF65-F5344CB8AC3E}">
        <p14:creationId xmlns:p14="http://schemas.microsoft.com/office/powerpoint/2010/main" val="14996745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vert="horz" lIns="91440" tIns="45720" rIns="91440" bIns="45720" rtlCol="0" anchor="b">
            <a:normAutofit/>
          </a:bodyPr>
          <a:lstStyle/>
          <a:p>
            <a:r>
              <a:rPr lang="en-US" dirty="0">
                <a:latin typeface="Calibri"/>
              </a:rPr>
              <a:t>Technical Overview</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9945981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DSpace Platform</a:t>
            </a:r>
          </a:p>
        </p:txBody>
      </p:sp>
      <p:sp>
        <p:nvSpPr>
          <p:cNvPr id="3" name="Content Placeholder 2"/>
          <p:cNvSpPr>
            <a:spLocks noGrp="1"/>
          </p:cNvSpPr>
          <p:nvPr>
            <p:ph idx="1"/>
          </p:nvPr>
        </p:nvSpPr>
        <p:spPr>
          <a:xfrm>
            <a:off x="628650" y="2051668"/>
            <a:ext cx="7886700" cy="4125295"/>
          </a:xfrm>
        </p:spPr>
        <p:txBody>
          <a:bodyPr vert="horz" lIns="91440" tIns="45720" rIns="91440" bIns="45720" rtlCol="0" anchor="t">
            <a:normAutofit/>
          </a:bodyPr>
          <a:lstStyle/>
          <a:p>
            <a:r>
              <a:rPr lang="en-US" dirty="0">
                <a:latin typeface="Calibri"/>
              </a:rPr>
              <a:t>Open Source</a:t>
            </a:r>
          </a:p>
          <a:p>
            <a:r>
              <a:rPr lang="en-US" dirty="0">
                <a:latin typeface="Calibri"/>
              </a:rPr>
              <a:t>Java web application</a:t>
            </a:r>
          </a:p>
          <a:p>
            <a:r>
              <a:rPr lang="en-US" dirty="0">
                <a:latin typeface="Calibri"/>
              </a:rPr>
              <a:t>Originally developed by MIT &amp; HP</a:t>
            </a:r>
          </a:p>
          <a:p>
            <a:r>
              <a:rPr lang="en-US" dirty="0">
                <a:latin typeface="Calibri"/>
              </a:rPr>
              <a:t>First release in 2002</a:t>
            </a:r>
          </a:p>
          <a:p>
            <a:endParaRPr lang="en-US" dirty="0"/>
          </a:p>
        </p:txBody>
      </p:sp>
      <p:pic>
        <p:nvPicPr>
          <p:cNvPr id="4" name="Picture 3"/>
          <p:cNvPicPr>
            <a:picLocks noChangeAspect="1"/>
          </p:cNvPicPr>
          <p:nvPr/>
        </p:nvPicPr>
        <p:blipFill>
          <a:blip r:embed="rId3"/>
          <a:stretch>
            <a:fillRect/>
          </a:stretch>
        </p:blipFill>
        <p:spPr>
          <a:xfrm>
            <a:off x="6315311" y="464314"/>
            <a:ext cx="2200275" cy="2019300"/>
          </a:xfrm>
          <a:prstGeom prst="rect">
            <a:avLst/>
          </a:prstGeom>
        </p:spPr>
      </p:pic>
      <p:sp>
        <p:nvSpPr>
          <p:cNvPr id="5" name="TextBox 4"/>
          <p:cNvSpPr txBox="1"/>
          <p:nvPr/>
        </p:nvSpPr>
        <p:spPr>
          <a:xfrm>
            <a:off x="5805521" y="6348345"/>
            <a:ext cx="3556652" cy="261610"/>
          </a:xfrm>
          <a:prstGeom prst="rect">
            <a:avLst/>
          </a:prstGeom>
        </p:spPr>
        <p:txBody>
          <a:bodyPr rtlCol="0" anchor="t">
            <a:spAutoFit/>
          </a:bodyPr>
          <a:lstStyle/>
          <a:p>
            <a:pPr algn="ctr"/>
            <a:r>
              <a:rPr lang="en-US" sz="1100" dirty="0">
                <a:latin typeface="Calibri"/>
              </a:rPr>
              <a:t>Source: </a:t>
            </a:r>
            <a:r>
              <a:rPr lang="en-US" sz="1100" dirty="0">
                <a:latin typeface="Calibri"/>
                <a:hlinkClick r:id="rId4"/>
              </a:rPr>
              <a:t>D-Lib Magazine January 2003</a:t>
            </a:r>
            <a:endParaRPr lang="en-US" sz="1100" dirty="0">
              <a:latin typeface="Calibri"/>
            </a:endParaRPr>
          </a:p>
        </p:txBody>
      </p:sp>
    </p:spTree>
    <p:extLst>
      <p:ext uri="{BB962C8B-B14F-4D97-AF65-F5344CB8AC3E}">
        <p14:creationId xmlns:p14="http://schemas.microsoft.com/office/powerpoint/2010/main" val="30323516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stretch>
            <a:fillRect/>
          </a:stretch>
        </p:blipFill>
        <p:spPr>
          <a:xfrm>
            <a:off x="-10059" y="298608"/>
            <a:ext cx="9155781" cy="6652579"/>
          </a:xfrm>
        </p:spPr>
      </p:pic>
    </p:spTree>
    <p:extLst>
      <p:ext uri="{BB962C8B-B14F-4D97-AF65-F5344CB8AC3E}">
        <p14:creationId xmlns:p14="http://schemas.microsoft.com/office/powerpoint/2010/main" val="4947916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Hardware Requirements</a:t>
            </a:r>
          </a:p>
        </p:txBody>
      </p:sp>
      <p:sp>
        <p:nvSpPr>
          <p:cNvPr id="3" name="Content Placeholder 2"/>
          <p:cNvSpPr>
            <a:spLocks noGrp="1"/>
          </p:cNvSpPr>
          <p:nvPr>
            <p:ph idx="1"/>
          </p:nvPr>
        </p:nvSpPr>
        <p:spPr/>
        <p:txBody>
          <a:bodyPr vert="horz" lIns="91440" tIns="45720" rIns="91440" bIns="45720" rtlCol="0" anchor="t">
            <a:normAutofit/>
          </a:bodyPr>
          <a:lstStyle/>
          <a:p>
            <a:r>
              <a:rPr lang="en-US" dirty="0">
                <a:latin typeface="Calibri"/>
              </a:rPr>
              <a:t>Recommendations</a:t>
            </a:r>
          </a:p>
          <a:p>
            <a:pPr lvl="1"/>
            <a:r>
              <a:rPr lang="en-US" dirty="0">
                <a:latin typeface="Calibri"/>
              </a:rPr>
              <a:t>Vary depending on scale </a:t>
            </a:r>
            <a:r>
              <a:rPr lang="en-US" sz="1400" dirty="0">
                <a:latin typeface="Calibri"/>
                <a:hlinkClick r:id="rId3"/>
              </a:rPr>
              <a:t>[ref]</a:t>
            </a:r>
            <a:endParaRPr lang="en-US" sz="1400" dirty="0">
              <a:latin typeface="Calibri"/>
            </a:endParaRPr>
          </a:p>
          <a:p>
            <a:r>
              <a:rPr lang="en-US" dirty="0">
                <a:latin typeface="Calibri"/>
              </a:rPr>
              <a:t>Our Specs:</a:t>
            </a:r>
          </a:p>
          <a:p>
            <a:pPr lvl="1"/>
            <a:r>
              <a:rPr lang="en-US" dirty="0">
                <a:latin typeface="Calibri"/>
              </a:rPr>
              <a:t>VMware Guest</a:t>
            </a:r>
          </a:p>
          <a:p>
            <a:pPr lvl="1"/>
            <a:r>
              <a:rPr lang="en-US" dirty="0">
                <a:latin typeface="Calibri"/>
              </a:rPr>
              <a:t>Xeon 2.2GHz</a:t>
            </a:r>
          </a:p>
          <a:p>
            <a:pPr lvl="1"/>
            <a:r>
              <a:rPr lang="en-US" dirty="0">
                <a:latin typeface="Calibri"/>
              </a:rPr>
              <a:t>4GB RAM</a:t>
            </a:r>
          </a:p>
          <a:p>
            <a:pPr lvl="1"/>
            <a:r>
              <a:rPr lang="en-US" dirty="0">
                <a:latin typeface="Calibri"/>
              </a:rPr>
              <a:t>250GB HDD</a:t>
            </a:r>
          </a:p>
        </p:txBody>
      </p:sp>
    </p:spTree>
    <p:extLst>
      <p:ext uri="{BB962C8B-B14F-4D97-AF65-F5344CB8AC3E}">
        <p14:creationId xmlns:p14="http://schemas.microsoft.com/office/powerpoint/2010/main" val="40253637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Software Requirements</a:t>
            </a:r>
          </a:p>
        </p:txBody>
      </p:sp>
      <p:sp>
        <p:nvSpPr>
          <p:cNvPr id="3" name="Content Placeholder 2"/>
          <p:cNvSpPr>
            <a:spLocks noGrp="1"/>
          </p:cNvSpPr>
          <p:nvPr>
            <p:ph idx="1"/>
          </p:nvPr>
        </p:nvSpPr>
        <p:spPr/>
        <p:txBody>
          <a:bodyPr vert="horz" lIns="91440" tIns="45720" rIns="91440" bIns="45720" rtlCol="0" anchor="t">
            <a:normAutofit lnSpcReduction="10000"/>
          </a:bodyPr>
          <a:lstStyle/>
          <a:p>
            <a:r>
              <a:rPr lang="en-US" dirty="0">
                <a:latin typeface="Calibri"/>
              </a:rPr>
              <a:t>OS</a:t>
            </a:r>
          </a:p>
          <a:p>
            <a:pPr lvl="1"/>
            <a:r>
              <a:rPr lang="en-US" dirty="0">
                <a:latin typeface="Calibri"/>
              </a:rPr>
              <a:t>Linux/Unix</a:t>
            </a:r>
          </a:p>
          <a:p>
            <a:pPr lvl="1"/>
            <a:r>
              <a:rPr lang="en-US" dirty="0">
                <a:latin typeface="Calibri"/>
              </a:rPr>
              <a:t>Windows Server</a:t>
            </a:r>
          </a:p>
          <a:p>
            <a:pPr lvl="1"/>
            <a:r>
              <a:rPr lang="en-US" dirty="0">
                <a:latin typeface="Calibri"/>
              </a:rPr>
              <a:t>Mac OSX</a:t>
            </a:r>
          </a:p>
          <a:p>
            <a:r>
              <a:rPr lang="en-US" dirty="0">
                <a:latin typeface="Calibri"/>
              </a:rPr>
              <a:t>Web server</a:t>
            </a:r>
          </a:p>
          <a:p>
            <a:pPr lvl="1"/>
            <a:r>
              <a:rPr lang="en-US" dirty="0">
                <a:latin typeface="Calibri"/>
              </a:rPr>
              <a:t>Apache Tomcat</a:t>
            </a:r>
          </a:p>
          <a:p>
            <a:pPr lvl="1"/>
            <a:r>
              <a:rPr lang="en-US" dirty="0">
                <a:latin typeface="Calibri"/>
              </a:rPr>
              <a:t>Jetty</a:t>
            </a:r>
          </a:p>
          <a:p>
            <a:pPr lvl="1"/>
            <a:r>
              <a:rPr lang="en-US" dirty="0">
                <a:latin typeface="Calibri"/>
              </a:rPr>
              <a:t>Resin</a:t>
            </a:r>
          </a:p>
          <a:p>
            <a:r>
              <a:rPr lang="en-US" dirty="0">
                <a:latin typeface="Calibri"/>
              </a:rPr>
              <a:t>Relational database</a:t>
            </a:r>
          </a:p>
          <a:p>
            <a:pPr lvl="1"/>
            <a:r>
              <a:rPr lang="en-US" dirty="0">
                <a:latin typeface="Calibri"/>
              </a:rPr>
              <a:t>PostgreSQL</a:t>
            </a:r>
          </a:p>
          <a:p>
            <a:pPr lvl="1"/>
            <a:r>
              <a:rPr lang="en-US" dirty="0">
                <a:latin typeface="Calibri"/>
              </a:rPr>
              <a:t>Oracle</a:t>
            </a:r>
            <a:endParaRPr lang="en-US" sz="2000" dirty="0">
              <a:latin typeface="Calibri"/>
            </a:endParaRPr>
          </a:p>
        </p:txBody>
      </p:sp>
      <p:sp>
        <p:nvSpPr>
          <p:cNvPr id="4" name="Down Arrow 3"/>
          <p:cNvSpPr/>
          <p:nvPr/>
        </p:nvSpPr>
        <p:spPr>
          <a:xfrm rot="5400000">
            <a:off x="5020276" y="1209610"/>
            <a:ext cx="1547813" cy="3094939"/>
          </a:xfrm>
          <a:prstGeom prst="down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 name="TextBox 4"/>
          <p:cNvSpPr txBox="1"/>
          <p:nvPr/>
        </p:nvSpPr>
        <p:spPr>
          <a:xfrm>
            <a:off x="4420070" y="2394451"/>
            <a:ext cx="2743200" cy="707886"/>
          </a:xfrm>
          <a:prstGeom prst="rect">
            <a:avLst/>
          </a:prstGeom>
        </p:spPr>
        <p:txBody>
          <a:bodyPr rtlCol="0" anchor="t">
            <a:spAutoFit/>
          </a:bodyPr>
          <a:lstStyle/>
          <a:p>
            <a:pPr algn="r"/>
            <a:r>
              <a:rPr lang="en-US" sz="2000" dirty="0">
                <a:latin typeface="Calibri"/>
              </a:rPr>
              <a:t>Our IT dept. req'd Windows Server 2012</a:t>
            </a:r>
          </a:p>
        </p:txBody>
      </p:sp>
    </p:spTree>
    <p:extLst>
      <p:ext uri="{BB962C8B-B14F-4D97-AF65-F5344CB8AC3E}">
        <p14:creationId xmlns:p14="http://schemas.microsoft.com/office/powerpoint/2010/main" val="29479922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Human Requirements</a:t>
            </a:r>
          </a:p>
        </p:txBody>
      </p:sp>
      <p:sp>
        <p:nvSpPr>
          <p:cNvPr id="3" name="Content Placeholder 2"/>
          <p:cNvSpPr>
            <a:spLocks noGrp="1"/>
          </p:cNvSpPr>
          <p:nvPr>
            <p:ph idx="1"/>
          </p:nvPr>
        </p:nvSpPr>
        <p:spPr/>
        <p:txBody>
          <a:bodyPr vert="horz" lIns="91440" tIns="45720" rIns="91440" bIns="45720" rtlCol="0" anchor="t">
            <a:normAutofit/>
          </a:bodyPr>
          <a:lstStyle/>
          <a:p>
            <a:pPr lvl="1"/>
            <a:r>
              <a:rPr lang="en-US" sz="2800" dirty="0">
                <a:latin typeface="Calibri"/>
              </a:rPr>
              <a:t>Developer</a:t>
            </a:r>
          </a:p>
          <a:p>
            <a:pPr lvl="2"/>
            <a:r>
              <a:rPr lang="en-US" sz="2400" dirty="0">
                <a:latin typeface="Calibri"/>
              </a:rPr>
              <a:t>HTML, CSS, JavaScript</a:t>
            </a:r>
          </a:p>
          <a:p>
            <a:pPr lvl="2"/>
            <a:r>
              <a:rPr lang="en-US" sz="2400" dirty="0">
                <a:latin typeface="Calibri"/>
              </a:rPr>
              <a:t>Bonus: Java</a:t>
            </a:r>
          </a:p>
          <a:p>
            <a:pPr lvl="2"/>
            <a:r>
              <a:rPr lang="en-US" sz="2400" dirty="0">
                <a:latin typeface="Calibri"/>
              </a:rPr>
              <a:t>Bonus: MVC framework experience </a:t>
            </a:r>
          </a:p>
          <a:p>
            <a:pPr lvl="2"/>
            <a:endParaRPr lang="en-US" dirty="0">
              <a:latin typeface="Open Sans"/>
            </a:endParaRPr>
          </a:p>
          <a:p>
            <a:pPr lvl="1"/>
            <a:r>
              <a:rPr lang="en-US" sz="2800" dirty="0">
                <a:latin typeface="Calibri"/>
              </a:rPr>
              <a:t>System Administrator</a:t>
            </a:r>
          </a:p>
          <a:p>
            <a:pPr lvl="2"/>
            <a:r>
              <a:rPr lang="en-US" sz="2400" dirty="0">
                <a:latin typeface="Calibri"/>
              </a:rPr>
              <a:t>Install DSpace</a:t>
            </a:r>
          </a:p>
          <a:p>
            <a:pPr lvl="2"/>
            <a:r>
              <a:rPr lang="en-US" sz="2400" dirty="0">
                <a:latin typeface="Calibri"/>
              </a:rPr>
              <a:t>Configure DSpace</a:t>
            </a:r>
          </a:p>
          <a:p>
            <a:pPr lvl="2"/>
            <a:r>
              <a:rPr lang="en-US" sz="2400" dirty="0">
                <a:latin typeface="Calibri"/>
              </a:rPr>
              <a:t>Manage DSpace, OS, Server software</a:t>
            </a:r>
          </a:p>
        </p:txBody>
      </p:sp>
    </p:spTree>
    <p:extLst>
      <p:ext uri="{BB962C8B-B14F-4D97-AF65-F5344CB8AC3E}">
        <p14:creationId xmlns:p14="http://schemas.microsoft.com/office/powerpoint/2010/main" val="32807428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vert="horz" lIns="91440" tIns="45720" rIns="91440" bIns="45720" rtlCol="0" anchor="t">
            <a:normAutofit/>
          </a:bodyPr>
          <a:lstStyle/>
          <a:p>
            <a:r>
              <a:rPr lang="en-US" dirty="0">
                <a:latin typeface="Calibri"/>
              </a:rPr>
              <a:t>XMLUI built on Apache Cocoon framework</a:t>
            </a:r>
            <a:endParaRPr lang="en-US" sz="1600" dirty="0">
              <a:latin typeface="Calibri"/>
            </a:endParaRPr>
          </a:p>
          <a:p>
            <a:r>
              <a:rPr lang="en-US" dirty="0">
                <a:latin typeface="Calibri"/>
              </a:rPr>
              <a:t>Three tiers</a:t>
            </a:r>
          </a:p>
          <a:p>
            <a:pPr lvl="1"/>
            <a:r>
              <a:rPr lang="en-US" dirty="0">
                <a:latin typeface="Calibri"/>
              </a:rPr>
              <a:t>Style </a:t>
            </a:r>
          </a:p>
          <a:p>
            <a:pPr lvl="2"/>
            <a:r>
              <a:rPr lang="en-US" dirty="0">
                <a:latin typeface="Calibri"/>
              </a:rPr>
              <a:t>Low entry</a:t>
            </a:r>
          </a:p>
          <a:p>
            <a:pPr lvl="2"/>
            <a:r>
              <a:rPr lang="en-US" dirty="0">
                <a:latin typeface="Calibri"/>
              </a:rPr>
              <a:t>CSS, XHTML</a:t>
            </a:r>
          </a:p>
          <a:p>
            <a:pPr lvl="1"/>
            <a:r>
              <a:rPr lang="en-US" dirty="0">
                <a:latin typeface="Calibri"/>
              </a:rPr>
              <a:t>Theme </a:t>
            </a:r>
          </a:p>
          <a:p>
            <a:pPr lvl="2"/>
            <a:r>
              <a:rPr lang="en-US" dirty="0">
                <a:latin typeface="Calibri"/>
              </a:rPr>
              <a:t>Mid entry</a:t>
            </a:r>
          </a:p>
          <a:p>
            <a:pPr lvl="2"/>
            <a:r>
              <a:rPr lang="en-US" dirty="0">
                <a:latin typeface="Calibri"/>
              </a:rPr>
              <a:t>XSLT, XHTML, CSS</a:t>
            </a:r>
          </a:p>
          <a:p>
            <a:pPr lvl="1"/>
            <a:r>
              <a:rPr lang="en-US" dirty="0">
                <a:latin typeface="Calibri"/>
              </a:rPr>
              <a:t>Aspect </a:t>
            </a:r>
          </a:p>
          <a:p>
            <a:pPr lvl="2"/>
            <a:r>
              <a:rPr lang="en-US" dirty="0">
                <a:latin typeface="Calibri"/>
              </a:rPr>
              <a:t>High entry </a:t>
            </a:r>
          </a:p>
          <a:p>
            <a:pPr lvl="2"/>
            <a:r>
              <a:rPr lang="en-US" dirty="0">
                <a:latin typeface="Calibri"/>
              </a:rPr>
              <a:t>Java, XSLT</a:t>
            </a:r>
          </a:p>
        </p:txBody>
      </p:sp>
      <p:sp>
        <p:nvSpPr>
          <p:cNvPr id="2" name="Title 1"/>
          <p:cNvSpPr>
            <a:spLocks noGrp="1"/>
          </p:cNvSpPr>
          <p:nvPr>
            <p:ph type="title"/>
          </p:nvPr>
        </p:nvSpPr>
        <p:spPr/>
        <p:txBody>
          <a:bodyPr/>
          <a:lstStyle/>
          <a:p>
            <a:r>
              <a:rPr lang="en-US" dirty="0">
                <a:latin typeface="Calibri"/>
              </a:rPr>
              <a:t>Customization</a:t>
            </a:r>
          </a:p>
        </p:txBody>
      </p:sp>
      <p:sp>
        <p:nvSpPr>
          <p:cNvPr id="7" name="Right Brace 6"/>
          <p:cNvSpPr/>
          <p:nvPr/>
        </p:nvSpPr>
        <p:spPr>
          <a:xfrm>
            <a:off x="4231405" y="2853852"/>
            <a:ext cx="344101" cy="203870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8" name="TextBox 7"/>
          <p:cNvSpPr txBox="1"/>
          <p:nvPr/>
        </p:nvSpPr>
        <p:spPr>
          <a:xfrm>
            <a:off x="4879082" y="2925617"/>
            <a:ext cx="2743200" cy="707886"/>
          </a:xfrm>
          <a:prstGeom prst="rect">
            <a:avLst/>
          </a:prstGeom>
        </p:spPr>
        <p:txBody>
          <a:bodyPr rtlCol="0" anchor="t">
            <a:spAutoFit/>
          </a:bodyPr>
          <a:lstStyle/>
          <a:p>
            <a:pPr algn="ctr"/>
            <a:r>
              <a:rPr lang="en-US" sz="2000" dirty="0">
                <a:latin typeface="Calibri"/>
              </a:rPr>
              <a:t>We currently work within these two tiers</a:t>
            </a:r>
          </a:p>
        </p:txBody>
      </p:sp>
      <p:pic>
        <p:nvPicPr>
          <p:cNvPr id="9" name="Picture 8"/>
          <p:cNvPicPr>
            <a:picLocks noChangeAspect="1"/>
          </p:cNvPicPr>
          <p:nvPr/>
        </p:nvPicPr>
        <p:blipFill>
          <a:blip r:embed="rId3"/>
          <a:stretch>
            <a:fillRect/>
          </a:stretch>
        </p:blipFill>
        <p:spPr>
          <a:xfrm>
            <a:off x="5208389" y="3767222"/>
            <a:ext cx="870382" cy="984499"/>
          </a:xfrm>
          <a:prstGeom prst="rect">
            <a:avLst/>
          </a:prstGeom>
        </p:spPr>
      </p:pic>
      <p:sp>
        <p:nvSpPr>
          <p:cNvPr id="10" name="TextBox 9"/>
          <p:cNvSpPr txBox="1"/>
          <p:nvPr/>
        </p:nvSpPr>
        <p:spPr>
          <a:xfrm>
            <a:off x="6078346" y="3932760"/>
            <a:ext cx="1382899" cy="707886"/>
          </a:xfrm>
          <a:prstGeom prst="rect">
            <a:avLst/>
          </a:prstGeom>
        </p:spPr>
        <p:txBody>
          <a:bodyPr rtlCol="0" anchor="t">
            <a:spAutoFit/>
          </a:bodyPr>
          <a:lstStyle/>
          <a:p>
            <a:pPr algn="ctr"/>
            <a:r>
              <a:rPr lang="en-US" sz="2000" dirty="0">
                <a:latin typeface="Calibri"/>
              </a:rPr>
              <a:t>JavaScript is easier!</a:t>
            </a:r>
          </a:p>
        </p:txBody>
      </p:sp>
    </p:spTree>
    <p:extLst>
      <p:ext uri="{BB962C8B-B14F-4D97-AF65-F5344CB8AC3E}">
        <p14:creationId xmlns:p14="http://schemas.microsoft.com/office/powerpoint/2010/main" val="26842736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System Maintenance</a:t>
            </a:r>
          </a:p>
        </p:txBody>
      </p:sp>
      <p:sp>
        <p:nvSpPr>
          <p:cNvPr id="4" name="Content Placeholder 3"/>
          <p:cNvSpPr>
            <a:spLocks noGrp="1"/>
          </p:cNvSpPr>
          <p:nvPr>
            <p:ph idx="1"/>
          </p:nvPr>
        </p:nvSpPr>
        <p:spPr/>
        <p:txBody>
          <a:bodyPr vert="horz" lIns="91440" tIns="45720" rIns="91440" bIns="45720" rtlCol="0" anchor="t">
            <a:normAutofit/>
          </a:bodyPr>
          <a:lstStyle/>
          <a:p>
            <a:r>
              <a:rPr lang="en-US" dirty="0">
                <a:latin typeface="Calibri"/>
              </a:rPr>
              <a:t>DSpace software updates</a:t>
            </a:r>
          </a:p>
          <a:p>
            <a:r>
              <a:rPr lang="en-US" dirty="0">
                <a:latin typeface="Calibri"/>
              </a:rPr>
              <a:t>More customizations ("Can we do..?")</a:t>
            </a:r>
          </a:p>
          <a:p>
            <a:r>
              <a:rPr lang="en-US" dirty="0">
                <a:latin typeface="Calibri"/>
              </a:rPr>
              <a:t>OS Updates and general server maintenance</a:t>
            </a:r>
          </a:p>
          <a:p>
            <a:r>
              <a:rPr lang="en-US" dirty="0">
                <a:latin typeface="Calibri"/>
              </a:rPr>
              <a:t>Backup</a:t>
            </a:r>
          </a:p>
        </p:txBody>
      </p:sp>
    </p:spTree>
    <p:extLst>
      <p:ext uri="{BB962C8B-B14F-4D97-AF65-F5344CB8AC3E}">
        <p14:creationId xmlns:p14="http://schemas.microsoft.com/office/powerpoint/2010/main" val="14731298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3"/>
          <p:cNvPicPr>
            <a:picLocks noChangeAspect="1"/>
          </p:cNvPicPr>
          <p:nvPr/>
        </p:nvPicPr>
        <p:blipFill>
          <a:blip r:embed="rId3"/>
          <a:stretch>
            <a:fillRect/>
          </a:stretch>
        </p:blipFill>
        <p:spPr>
          <a:xfrm>
            <a:off x="-11113" y="304126"/>
            <a:ext cx="11202250" cy="6556968"/>
          </a:xfrm>
          <a:prstGeom prst="rect">
            <a:avLst/>
          </a:prstGeom>
        </p:spPr>
      </p:pic>
      <p:sp>
        <p:nvSpPr>
          <p:cNvPr id="2" name="Title 1"/>
          <p:cNvSpPr>
            <a:spLocks noGrp="1"/>
          </p:cNvSpPr>
          <p:nvPr>
            <p:ph type="title"/>
          </p:nvPr>
        </p:nvSpPr>
        <p:spPr/>
        <p:txBody>
          <a:bodyPr/>
          <a:lstStyle/>
          <a:p>
            <a:r>
              <a:rPr lang="en-US" dirty="0">
                <a:latin typeface="Calibri"/>
              </a:rPr>
              <a:t>Future of DSpace</a:t>
            </a:r>
          </a:p>
        </p:txBody>
      </p:sp>
      <p:sp>
        <p:nvSpPr>
          <p:cNvPr id="16" name="Content Placeholder 15"/>
          <p:cNvSpPr>
            <a:spLocks noGrp="1"/>
          </p:cNvSpPr>
          <p:nvPr>
            <p:ph idx="1"/>
          </p:nvPr>
        </p:nvSpPr>
        <p:spPr>
          <a:xfrm>
            <a:off x="628650" y="1825625"/>
            <a:ext cx="7886700" cy="4351338"/>
          </a:xfrm>
        </p:spPr>
        <p:txBody>
          <a:bodyPr vert="horz" lIns="91440" tIns="45720" rIns="91440" bIns="45720" rtlCol="0" anchor="t">
            <a:normAutofit/>
          </a:bodyPr>
          <a:lstStyle/>
          <a:p>
            <a:r>
              <a:rPr lang="en-US" dirty="0">
                <a:latin typeface="Calibri"/>
              </a:rPr>
              <a:t>Active development</a:t>
            </a:r>
          </a:p>
          <a:p>
            <a:r>
              <a:rPr lang="en-US" dirty="0">
                <a:latin typeface="Calibri"/>
              </a:rPr>
              <a:t>Better modularity/pluggability</a:t>
            </a:r>
          </a:p>
          <a:p>
            <a:r>
              <a:rPr lang="en-US" dirty="0">
                <a:latin typeface="Calibri"/>
              </a:rPr>
              <a:t>Maturing API</a:t>
            </a:r>
          </a:p>
          <a:p>
            <a:r>
              <a:rPr lang="en-US" dirty="0">
                <a:latin typeface="Calibri"/>
              </a:rPr>
              <a:t>Modern development framework (Angular 2)</a:t>
            </a:r>
          </a:p>
          <a:p>
            <a:r>
              <a:rPr lang="en-US" dirty="0">
                <a:latin typeface="Calibri"/>
              </a:rPr>
              <a:t>Easier Install!</a:t>
            </a:r>
          </a:p>
        </p:txBody>
      </p:sp>
      <p:sp>
        <p:nvSpPr>
          <p:cNvPr id="4" name="TextBox 3"/>
          <p:cNvSpPr txBox="1"/>
          <p:nvPr/>
        </p:nvSpPr>
        <p:spPr>
          <a:xfrm>
            <a:off x="6667275" y="6454353"/>
            <a:ext cx="2743200" cy="261610"/>
          </a:xfrm>
          <a:prstGeom prst="rect">
            <a:avLst/>
          </a:prstGeom>
        </p:spPr>
        <p:txBody>
          <a:bodyPr rtlCol="0" anchor="t">
            <a:spAutoFit/>
          </a:bodyPr>
          <a:lstStyle/>
          <a:p>
            <a:pPr algn="ctr"/>
            <a:r>
              <a:rPr lang="en-US" sz="1100" dirty="0">
                <a:latin typeface="Calibri"/>
              </a:rPr>
              <a:t>Artwork: Robert McCall</a:t>
            </a:r>
          </a:p>
        </p:txBody>
      </p:sp>
    </p:spTree>
    <p:extLst>
      <p:ext uri="{BB962C8B-B14F-4D97-AF65-F5344CB8AC3E}">
        <p14:creationId xmlns:p14="http://schemas.microsoft.com/office/powerpoint/2010/main" val="41196445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i="1" dirty="0" err="1">
                <a:latin typeface="Calibri"/>
              </a:rPr>
              <a:t>MCStor</a:t>
            </a:r>
            <a:r>
              <a:rPr lang="en-US" dirty="0">
                <a:latin typeface="Calibri"/>
              </a:rPr>
              <a:t> Overview</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7303051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Introduction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626300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Calibri"/>
              </a:rPr>
              <a:t>Benefits of </a:t>
            </a:r>
            <a:r>
              <a:rPr lang="en-US" i="1" dirty="0">
                <a:latin typeface="Calibri"/>
              </a:rPr>
              <a:t>MCStor</a:t>
            </a:r>
            <a:r>
              <a:rPr lang="en-US" dirty="0"/>
              <a:t> </a:t>
            </a:r>
          </a:p>
        </p:txBody>
      </p:sp>
      <p:sp>
        <p:nvSpPr>
          <p:cNvPr id="3" name="Content Placeholder 2"/>
          <p:cNvSpPr>
            <a:spLocks noGrp="1"/>
          </p:cNvSpPr>
          <p:nvPr>
            <p:ph idx="1"/>
          </p:nvPr>
        </p:nvSpPr>
        <p:spPr/>
        <p:txBody>
          <a:bodyPr vert="horz" lIns="91440" tIns="45720" rIns="91440" bIns="45720" rtlCol="0" anchor="t">
            <a:normAutofit/>
          </a:bodyPr>
          <a:lstStyle/>
          <a:p>
            <a:r>
              <a:rPr lang="en-US" dirty="0">
                <a:latin typeface="Calibri"/>
              </a:rPr>
              <a:t>Open Access</a:t>
            </a:r>
          </a:p>
          <a:p>
            <a:r>
              <a:rPr lang="en-US" dirty="0">
                <a:latin typeface="Calibri"/>
              </a:rPr>
              <a:t>Preservation</a:t>
            </a:r>
          </a:p>
          <a:p>
            <a:r>
              <a:rPr lang="en-US" dirty="0">
                <a:latin typeface="Calibri"/>
              </a:rPr>
              <a:t>Scholarly Communication</a:t>
            </a:r>
          </a:p>
          <a:p>
            <a:r>
              <a:rPr lang="en-US" dirty="0">
                <a:latin typeface="Calibri"/>
              </a:rPr>
              <a:t>Author Rights</a:t>
            </a:r>
          </a:p>
        </p:txBody>
      </p:sp>
    </p:spTree>
    <p:extLst>
      <p:ext uri="{BB962C8B-B14F-4D97-AF65-F5344CB8AC3E}">
        <p14:creationId xmlns:p14="http://schemas.microsoft.com/office/powerpoint/2010/main" val="20581026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Organization</a:t>
            </a:r>
          </a:p>
        </p:txBody>
      </p:sp>
      <p:sp>
        <p:nvSpPr>
          <p:cNvPr id="3" name="Content Placeholder 2"/>
          <p:cNvSpPr>
            <a:spLocks noGrp="1"/>
          </p:cNvSpPr>
          <p:nvPr>
            <p:ph idx="1"/>
          </p:nvPr>
        </p:nvSpPr>
        <p:spPr/>
        <p:txBody>
          <a:bodyPr vert="horz" lIns="91440" tIns="45720" rIns="91440" bIns="45720" rtlCol="0" anchor="t">
            <a:normAutofit/>
          </a:bodyPr>
          <a:lstStyle/>
          <a:p>
            <a:r>
              <a:rPr lang="en-US" i="1" dirty="0">
                <a:latin typeface="Calibri"/>
              </a:rPr>
              <a:t>MCStor</a:t>
            </a:r>
            <a:r>
              <a:rPr lang="en-US" dirty="0">
                <a:latin typeface="Calibri"/>
              </a:rPr>
              <a:t> is organized by communities and collections. </a:t>
            </a:r>
          </a:p>
          <a:p>
            <a:r>
              <a:rPr lang="en-US" dirty="0">
                <a:latin typeface="Calibri"/>
              </a:rPr>
              <a:t>A community may represent an academic school or department, campus activity or group, etc.  </a:t>
            </a:r>
          </a:p>
          <a:p>
            <a:r>
              <a:rPr lang="en-US" dirty="0">
                <a:latin typeface="Calibri"/>
              </a:rPr>
              <a:t>A collection is a group of related digital items held in a community.</a:t>
            </a:r>
          </a:p>
          <a:p>
            <a:r>
              <a:rPr lang="en-US" dirty="0">
                <a:latin typeface="Calibri"/>
              </a:rPr>
              <a:t>An item is a digital file held in a collection.</a:t>
            </a:r>
            <a:r>
              <a:rPr lang="en-US" dirty="0"/>
              <a:t> </a:t>
            </a:r>
          </a:p>
        </p:txBody>
      </p:sp>
    </p:spTree>
    <p:extLst>
      <p:ext uri="{BB962C8B-B14F-4D97-AF65-F5344CB8AC3E}">
        <p14:creationId xmlns:p14="http://schemas.microsoft.com/office/powerpoint/2010/main" val="2405221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sz="2400" dirty="0">
                <a:latin typeface="Open Sans" charset="0"/>
              </a:rPr>
              <a:t> </a:t>
            </a:r>
          </a:p>
          <a:p>
            <a:pPr marL="0" indent="0">
              <a:buNone/>
            </a:pPr>
            <a:r>
              <a:rPr lang="en-US" sz="2400" dirty="0">
                <a:latin typeface="Open Sans" charset="0"/>
              </a:rPr>
              <a:t> </a:t>
            </a:r>
          </a:p>
          <a:p>
            <a:pPr marL="0" indent="0">
              <a:buNone/>
            </a:pPr>
            <a:endParaRPr lang="en-US" sz="2400" dirty="0">
              <a:latin typeface="Open Sans" charset="0"/>
            </a:endParaRPr>
          </a:p>
          <a:p>
            <a:pPr lvl="2"/>
            <a:endParaRPr lang="en-US" dirty="0">
              <a:latin typeface="Open Sans" charset="0"/>
            </a:endParaRPr>
          </a:p>
          <a:p>
            <a:pPr marL="1828800" lvl="4" indent="0">
              <a:buNone/>
            </a:pPr>
            <a:endParaRPr lang="en-US" sz="2400" dirty="0"/>
          </a:p>
        </p:txBody>
      </p:sp>
      <p:pic>
        <p:nvPicPr>
          <p:cNvPr id="4" name="Picture 3" descr="Community_Collection_Chart.JPG"/>
          <p:cNvPicPr>
            <a:picLocks noChangeAspect="1"/>
          </p:cNvPicPr>
          <p:nvPr/>
        </p:nvPicPr>
        <p:blipFill>
          <a:blip r:embed="rId3"/>
          <a:stretch>
            <a:fillRect/>
          </a:stretch>
        </p:blipFill>
        <p:spPr>
          <a:xfrm>
            <a:off x="1147882" y="774700"/>
            <a:ext cx="6788157" cy="5527901"/>
          </a:xfrm>
          <a:prstGeom prst="rect">
            <a:avLst/>
          </a:prstGeom>
        </p:spPr>
      </p:pic>
    </p:spTree>
    <p:extLst>
      <p:ext uri="{BB962C8B-B14F-4D97-AF65-F5344CB8AC3E}">
        <p14:creationId xmlns:p14="http://schemas.microsoft.com/office/powerpoint/2010/main" val="15762609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Demo </a:t>
            </a:r>
            <a:r>
              <a:rPr lang="en-US" dirty="0"/>
              <a:t> </a:t>
            </a:r>
          </a:p>
        </p:txBody>
      </p:sp>
      <p:pic>
        <p:nvPicPr>
          <p:cNvPr id="3" name="Picture 2"/>
          <p:cNvPicPr>
            <a:picLocks noChangeAspect="1"/>
          </p:cNvPicPr>
          <p:nvPr/>
        </p:nvPicPr>
        <p:blipFill>
          <a:blip r:embed="rId3"/>
          <a:stretch>
            <a:fillRect/>
          </a:stretch>
        </p:blipFill>
        <p:spPr>
          <a:xfrm>
            <a:off x="1963364" y="3218157"/>
            <a:ext cx="2743200" cy="497256"/>
          </a:xfrm>
          <a:prstGeom prst="rect">
            <a:avLst/>
          </a:prstGeom>
        </p:spPr>
      </p:pic>
      <p:sp>
        <p:nvSpPr>
          <p:cNvPr id="5" name="TextBox 4"/>
          <p:cNvSpPr txBox="1"/>
          <p:nvPr/>
        </p:nvSpPr>
        <p:spPr>
          <a:xfrm>
            <a:off x="4651472" y="3145604"/>
            <a:ext cx="2743200" cy="769441"/>
          </a:xfrm>
          <a:prstGeom prst="rect">
            <a:avLst/>
          </a:prstGeom>
        </p:spPr>
        <p:txBody>
          <a:bodyPr rtlCol="0">
            <a:spAutoFit/>
          </a:bodyPr>
          <a:lstStyle/>
          <a:p>
            <a:pPr algn="ctr"/>
            <a:r>
              <a:rPr lang="en-US" sz="4400" b="1" dirty="0">
                <a:hlinkClick r:id="rId4"/>
              </a:rPr>
              <a:t>Libraries</a:t>
            </a:r>
          </a:p>
        </p:txBody>
      </p:sp>
      <p:sp>
        <p:nvSpPr>
          <p:cNvPr id="6" name="TextBox 5"/>
          <p:cNvSpPr txBox="1"/>
          <p:nvPr/>
        </p:nvSpPr>
        <p:spPr>
          <a:xfrm>
            <a:off x="1554775" y="3738380"/>
            <a:ext cx="6086475" cy="261610"/>
          </a:xfrm>
          <a:prstGeom prst="rect">
            <a:avLst/>
          </a:prstGeom>
        </p:spPr>
        <p:txBody>
          <a:bodyPr rtlCol="0">
            <a:spAutoFit/>
          </a:bodyPr>
          <a:lstStyle/>
          <a:p>
            <a:pPr algn="ctr"/>
            <a:r>
              <a:rPr lang="en-US" sz="1100" b="1" dirty="0"/>
              <a:t>P.H. Welshimer Memorial</a:t>
            </a:r>
            <a:r>
              <a:rPr lang="en-US" sz="1050" b="1" dirty="0"/>
              <a:t> </a:t>
            </a:r>
            <a:r>
              <a:rPr lang="en-US" sz="1100" b="1" dirty="0"/>
              <a:t>Library &amp; Emmanuel Christian Seminary Library</a:t>
            </a:r>
          </a:p>
        </p:txBody>
      </p:sp>
    </p:spTree>
    <p:extLst>
      <p:ext uri="{BB962C8B-B14F-4D97-AF65-F5344CB8AC3E}">
        <p14:creationId xmlns:p14="http://schemas.microsoft.com/office/powerpoint/2010/main" val="31147975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Collaboration &amp; Outreach</a:t>
            </a:r>
          </a:p>
        </p:txBody>
      </p:sp>
      <p:sp>
        <p:nvSpPr>
          <p:cNvPr id="3" name="Content Placeholder 2"/>
          <p:cNvSpPr>
            <a:spLocks noGrp="1"/>
          </p:cNvSpPr>
          <p:nvPr>
            <p:ph idx="1"/>
          </p:nvPr>
        </p:nvSpPr>
        <p:spPr/>
        <p:txBody>
          <a:bodyPr vert="horz" lIns="91440" tIns="45720" rIns="91440" bIns="45720" rtlCol="0" anchor="t">
            <a:normAutofit/>
          </a:bodyPr>
          <a:lstStyle/>
          <a:p>
            <a:r>
              <a:rPr lang="en-US" dirty="0">
                <a:latin typeface="Calibri"/>
              </a:rPr>
              <a:t>Engage with students and faculty.</a:t>
            </a:r>
          </a:p>
          <a:p>
            <a:r>
              <a:rPr lang="en-US" dirty="0">
                <a:latin typeface="Calibri"/>
              </a:rPr>
              <a:t>Identify curriculum requirements / annual projects. </a:t>
            </a:r>
          </a:p>
          <a:p>
            <a:r>
              <a:rPr lang="en-US" dirty="0">
                <a:latin typeface="Calibri"/>
              </a:rPr>
              <a:t>Host a workshop.</a:t>
            </a:r>
          </a:p>
          <a:p>
            <a:r>
              <a:rPr lang="en-US" dirty="0">
                <a:latin typeface="Calibri"/>
              </a:rPr>
              <a:t>Take advantage of international initiatives, such as Open Access Week, to promote your IR. </a:t>
            </a:r>
            <a:r>
              <a:rPr lang="en-US" dirty="0"/>
              <a:t> </a:t>
            </a:r>
          </a:p>
        </p:txBody>
      </p:sp>
    </p:spTree>
    <p:extLst>
      <p:ext uri="{BB962C8B-B14F-4D97-AF65-F5344CB8AC3E}">
        <p14:creationId xmlns:p14="http://schemas.microsoft.com/office/powerpoint/2010/main" val="35277750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CStor&amp;OLHposter.JPG"/>
          <p:cNvPicPr>
            <a:picLocks noChangeAspect="1"/>
          </p:cNvPicPr>
          <p:nvPr/>
        </p:nvPicPr>
        <p:blipFill>
          <a:blip r:embed="rId3"/>
          <a:stretch>
            <a:fillRect/>
          </a:stretch>
        </p:blipFill>
        <p:spPr>
          <a:xfrm>
            <a:off x="1959984" y="294972"/>
            <a:ext cx="5061517" cy="6326946"/>
          </a:xfrm>
          <a:prstGeom prst="rect">
            <a:avLst/>
          </a:prstGeom>
        </p:spPr>
      </p:pic>
    </p:spTree>
    <p:extLst>
      <p:ext uri="{BB962C8B-B14F-4D97-AF65-F5344CB8AC3E}">
        <p14:creationId xmlns:p14="http://schemas.microsoft.com/office/powerpoint/2010/main" val="897496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Future Projects</a:t>
            </a:r>
          </a:p>
        </p:txBody>
      </p:sp>
      <p:sp>
        <p:nvSpPr>
          <p:cNvPr id="3" name="Content Placeholder 2"/>
          <p:cNvSpPr>
            <a:spLocks noGrp="1"/>
          </p:cNvSpPr>
          <p:nvPr>
            <p:ph idx="1"/>
          </p:nvPr>
        </p:nvSpPr>
        <p:spPr/>
        <p:txBody>
          <a:bodyPr vert="horz" lIns="91440" tIns="45720" rIns="91440" bIns="45720" rtlCol="0" anchor="t">
            <a:normAutofit/>
          </a:bodyPr>
          <a:lstStyle/>
          <a:p>
            <a:r>
              <a:rPr lang="en-US" dirty="0">
                <a:latin typeface="Calibri"/>
              </a:rPr>
              <a:t>Milligan College Archives and Special Collections</a:t>
            </a:r>
          </a:p>
          <a:p>
            <a:r>
              <a:rPr lang="en-US" dirty="0">
                <a:latin typeface="Calibri"/>
              </a:rPr>
              <a:t>Video and Audio files</a:t>
            </a:r>
          </a:p>
          <a:p>
            <a:r>
              <a:rPr lang="en-US" dirty="0">
                <a:latin typeface="Calibri"/>
              </a:rPr>
              <a:t>Faculty Research </a:t>
            </a:r>
          </a:p>
          <a:p>
            <a:r>
              <a:rPr lang="en-US" dirty="0">
                <a:latin typeface="Calibri"/>
              </a:rPr>
              <a:t>OCR Workflow (We'd love to hear your recommendations!)</a:t>
            </a:r>
          </a:p>
        </p:txBody>
      </p:sp>
    </p:spTree>
    <p:extLst>
      <p:ext uri="{BB962C8B-B14F-4D97-AF65-F5344CB8AC3E}">
        <p14:creationId xmlns:p14="http://schemas.microsoft.com/office/powerpoint/2010/main" val="14798636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Questions?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91821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Objective</a:t>
            </a:r>
            <a:endParaRPr lang="en-US" sz="2800" dirty="0">
              <a:latin typeface="Calibri"/>
            </a:endParaRP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dirty="0">
                <a:latin typeface="Calibri" charset="0"/>
              </a:rPr>
              <a:t>"The Milligan College Archivist in consultation with the Director of Library Services will explore the feasibility and options for establishing an </a:t>
            </a:r>
            <a:r>
              <a:rPr lang="en-US" i="1" dirty="0">
                <a:latin typeface="Calibri" charset="0"/>
              </a:rPr>
              <a:t>institutional repository</a:t>
            </a:r>
            <a:r>
              <a:rPr lang="en-US" dirty="0">
                <a:latin typeface="Calibri" charset="0"/>
              </a:rPr>
              <a:t> (IR) for Milligan College."</a:t>
            </a:r>
          </a:p>
          <a:p>
            <a:pPr marL="0" indent="0" algn="r">
              <a:buNone/>
            </a:pPr>
            <a:r>
              <a:rPr lang="en-US" sz="2400" dirty="0">
                <a:latin typeface="Calibri" charset="0"/>
              </a:rPr>
              <a:t>2012-13 Library IEP</a:t>
            </a:r>
            <a:r>
              <a:rPr lang="en-US" dirty="0">
                <a:latin typeface="Calibri" charset="0"/>
              </a:rPr>
              <a:t> </a:t>
            </a:r>
          </a:p>
        </p:txBody>
      </p:sp>
    </p:spTree>
    <p:extLst>
      <p:ext uri="{BB962C8B-B14F-4D97-AF65-F5344CB8AC3E}">
        <p14:creationId xmlns:p14="http://schemas.microsoft.com/office/powerpoint/2010/main" val="5398741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Definition</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dirty="0">
                <a:latin typeface="Calibri" charset="0"/>
              </a:rPr>
              <a:t>An </a:t>
            </a:r>
            <a:r>
              <a:rPr lang="en-US" i="1" dirty="0">
                <a:latin typeface="Calibri" charset="0"/>
              </a:rPr>
              <a:t>institutional repository</a:t>
            </a:r>
            <a:r>
              <a:rPr lang="en-US" dirty="0">
                <a:latin typeface="Calibri" charset="0"/>
              </a:rPr>
              <a:t> (IR) is a centralized networked digital platform for uploading, organizing, preserving, and accessing electronically scanned (print to digital), converted (analog to digital), and born digital products and assets. An IR is an archive for the digital age, which can enhance the visibility of an educational institution by showcasing student and faculty work, the history of the institution, and the richness of the college experience.</a:t>
            </a:r>
          </a:p>
          <a:p>
            <a:endParaRPr lang="en-US" dirty="0"/>
          </a:p>
        </p:txBody>
      </p:sp>
    </p:spTree>
    <p:extLst>
      <p:ext uri="{BB962C8B-B14F-4D97-AF65-F5344CB8AC3E}">
        <p14:creationId xmlns:p14="http://schemas.microsoft.com/office/powerpoint/2010/main" val="15760062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8230829" cy="1325563"/>
          </a:xfrm>
        </p:spPr>
        <p:txBody>
          <a:bodyPr/>
          <a:lstStyle/>
          <a:p>
            <a:r>
              <a:rPr lang="en-US" dirty="0">
                <a:latin typeface="Calibri"/>
              </a:rPr>
              <a:t>Mission</a:t>
            </a:r>
            <a:r>
              <a:rPr lang="en-US" dirty="0">
                <a:latin typeface="Open Sans"/>
              </a:rPr>
              <a:t> </a:t>
            </a:r>
            <a:endParaRPr lang="en-US" sz="2800" dirty="0">
              <a:latin typeface="Open Sans"/>
            </a:endParaRPr>
          </a:p>
        </p:txBody>
      </p:sp>
      <p:sp>
        <p:nvSpPr>
          <p:cNvPr id="3" name="Content Placeholder 2"/>
          <p:cNvSpPr>
            <a:spLocks noGrp="1"/>
          </p:cNvSpPr>
          <p:nvPr>
            <p:ph idx="1"/>
          </p:nvPr>
        </p:nvSpPr>
        <p:spPr/>
        <p:txBody>
          <a:bodyPr vert="horz" lIns="91440" tIns="45720" rIns="91440" bIns="45720" rtlCol="0" anchor="t">
            <a:normAutofit lnSpcReduction="10000"/>
          </a:bodyPr>
          <a:lstStyle/>
          <a:p>
            <a:pPr marL="0" indent="0">
              <a:buNone/>
            </a:pPr>
            <a:r>
              <a:rPr lang="en-US" dirty="0">
                <a:solidFill>
                  <a:srgbClr val="333333"/>
                </a:solidFill>
                <a:latin typeface="Calibri"/>
              </a:rPr>
              <a:t>"</a:t>
            </a:r>
            <a:r>
              <a:rPr lang="en-US" i="1" dirty="0" err="1">
                <a:solidFill>
                  <a:srgbClr val="333333"/>
                </a:solidFill>
                <a:latin typeface="Calibri"/>
              </a:rPr>
              <a:t>MCStor</a:t>
            </a:r>
            <a:r>
              <a:rPr lang="en-US" dirty="0">
                <a:solidFill>
                  <a:srgbClr val="333333"/>
                </a:solidFill>
                <a:latin typeface="Calibri"/>
              </a:rPr>
              <a:t> serves as Milligan College's digital repository intended to capture, distribute, and preserve scholarly work created by faculty, staff, and students at Milligan College, as well as materials of historical value to the College. </a:t>
            </a:r>
            <a:r>
              <a:rPr lang="en-US" i="1" dirty="0" err="1">
                <a:solidFill>
                  <a:srgbClr val="333333"/>
                </a:solidFill>
                <a:latin typeface="Calibri"/>
              </a:rPr>
              <a:t>MCStor</a:t>
            </a:r>
            <a:r>
              <a:rPr lang="en-US" dirty="0">
                <a:solidFill>
                  <a:srgbClr val="333333"/>
                </a:solidFill>
                <a:latin typeface="Calibri"/>
              </a:rPr>
              <a:t> provides access to digitized materials of the Milligan College Archives and Special Collections. By offering a central location for depositing these materials, </a:t>
            </a:r>
            <a:r>
              <a:rPr lang="en-US" i="1" dirty="0" err="1">
                <a:solidFill>
                  <a:srgbClr val="333333"/>
                </a:solidFill>
                <a:latin typeface="Calibri"/>
              </a:rPr>
              <a:t>MCStor</a:t>
            </a:r>
            <a:r>
              <a:rPr lang="en-US" dirty="0">
                <a:solidFill>
                  <a:srgbClr val="333333"/>
                </a:solidFill>
                <a:latin typeface="Calibri"/>
              </a:rPr>
              <a:t> makes them available to a wider audience and helps assure long-term preservation."</a:t>
            </a:r>
          </a:p>
          <a:p>
            <a:pPr marL="0" indent="0" algn="r">
              <a:buNone/>
            </a:pPr>
            <a:r>
              <a:rPr lang="en-US" sz="2400" dirty="0">
                <a:solidFill>
                  <a:srgbClr val="333333"/>
                </a:solidFill>
                <a:latin typeface="Calibri" charset="0"/>
              </a:rPr>
              <a:t>2014-15 Library IEP</a:t>
            </a:r>
          </a:p>
        </p:txBody>
      </p:sp>
    </p:spTree>
    <p:extLst>
      <p:ext uri="{BB962C8B-B14F-4D97-AF65-F5344CB8AC3E}">
        <p14:creationId xmlns:p14="http://schemas.microsoft.com/office/powerpoint/2010/main" val="23935442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8415183" cy="1325563"/>
          </a:xfrm>
        </p:spPr>
        <p:txBody>
          <a:bodyPr/>
          <a:lstStyle/>
          <a:p>
            <a:r>
              <a:rPr lang="en-US" dirty="0">
                <a:latin typeface="Calibri"/>
              </a:rPr>
              <a:t>What can go in the repository?</a:t>
            </a:r>
          </a:p>
        </p:txBody>
      </p:sp>
      <p:sp>
        <p:nvSpPr>
          <p:cNvPr id="3" name="Content Placeholder 2"/>
          <p:cNvSpPr>
            <a:spLocks noGrp="1"/>
          </p:cNvSpPr>
          <p:nvPr>
            <p:ph idx="1"/>
          </p:nvPr>
        </p:nvSpPr>
        <p:spPr/>
        <p:txBody>
          <a:bodyPr vert="horz" lIns="91440" tIns="45720" rIns="91440" bIns="45720" rtlCol="0" anchor="t">
            <a:normAutofit lnSpcReduction="10000"/>
          </a:bodyPr>
          <a:lstStyle/>
          <a:p>
            <a:r>
              <a:rPr lang="en-US" dirty="0">
                <a:latin typeface="Calibri"/>
              </a:rPr>
              <a:t>Student research papers, portfolios, theses</a:t>
            </a:r>
          </a:p>
          <a:p>
            <a:r>
              <a:rPr lang="en-US" dirty="0">
                <a:latin typeface="Calibri"/>
              </a:rPr>
              <a:t>Faculty publications</a:t>
            </a:r>
          </a:p>
          <a:p>
            <a:r>
              <a:rPr lang="en-US" dirty="0">
                <a:latin typeface="Calibri"/>
              </a:rPr>
              <a:t>Datasets</a:t>
            </a:r>
          </a:p>
          <a:p>
            <a:r>
              <a:rPr lang="en-US" dirty="0">
                <a:latin typeface="Calibri"/>
              </a:rPr>
              <a:t>Photos</a:t>
            </a:r>
          </a:p>
          <a:p>
            <a:r>
              <a:rPr lang="en-US" dirty="0">
                <a:latin typeface="Calibri"/>
              </a:rPr>
              <a:t>Digital/digitized art galleries</a:t>
            </a:r>
          </a:p>
          <a:p>
            <a:r>
              <a:rPr lang="en-US" dirty="0">
                <a:latin typeface="Calibri"/>
              </a:rPr>
              <a:t>Speaker and performance audio &amp; video recordings, transcripts</a:t>
            </a:r>
          </a:p>
          <a:p>
            <a:r>
              <a:rPr lang="en-US" dirty="0">
                <a:latin typeface="Calibri"/>
              </a:rPr>
              <a:t>Promotional and marketing materials</a:t>
            </a:r>
          </a:p>
          <a:p>
            <a:r>
              <a:rPr lang="en-US" dirty="0">
                <a:latin typeface="Calibri" charset="0"/>
              </a:rPr>
              <a:t>College newspapers and yearbooks</a:t>
            </a:r>
          </a:p>
        </p:txBody>
      </p:sp>
    </p:spTree>
    <p:extLst>
      <p:ext uri="{BB962C8B-B14F-4D97-AF65-F5344CB8AC3E}">
        <p14:creationId xmlns:p14="http://schemas.microsoft.com/office/powerpoint/2010/main" val="9989375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8304570" cy="1325563"/>
          </a:xfrm>
        </p:spPr>
        <p:txBody>
          <a:bodyPr/>
          <a:lstStyle/>
          <a:p>
            <a:r>
              <a:rPr lang="en-US" dirty="0">
                <a:latin typeface="Calibri"/>
              </a:rPr>
              <a:t>What can go in the repository?</a:t>
            </a:r>
          </a:p>
        </p:txBody>
      </p:sp>
      <p:sp>
        <p:nvSpPr>
          <p:cNvPr id="3" name="Content Placeholder 2"/>
          <p:cNvSpPr>
            <a:spLocks noGrp="1"/>
          </p:cNvSpPr>
          <p:nvPr>
            <p:ph idx="1"/>
          </p:nvPr>
        </p:nvSpPr>
        <p:spPr/>
        <p:txBody>
          <a:bodyPr vert="horz" lIns="91440" tIns="45720" rIns="91440" bIns="45720" rtlCol="0" anchor="t">
            <a:normAutofit/>
          </a:bodyPr>
          <a:lstStyle/>
          <a:p>
            <a:r>
              <a:rPr lang="en-US" dirty="0">
                <a:latin typeface="Calibri" charset="0"/>
              </a:rPr>
              <a:t>Alumni newsletters and magazines </a:t>
            </a:r>
          </a:p>
          <a:p>
            <a:r>
              <a:rPr lang="en-US" dirty="0">
                <a:latin typeface="Calibri" charset="0"/>
              </a:rPr>
              <a:t>Scanned and digitized historical documents</a:t>
            </a:r>
          </a:p>
          <a:p>
            <a:r>
              <a:rPr lang="en-US" dirty="0">
                <a:latin typeface="Calibri" charset="0"/>
              </a:rPr>
              <a:t>Special collections exhibits</a:t>
            </a:r>
          </a:p>
          <a:p>
            <a:r>
              <a:rPr lang="en-US" dirty="0">
                <a:latin typeface="Calibri"/>
              </a:rPr>
              <a:t>Catalogs and other academic policy documents</a:t>
            </a:r>
          </a:p>
          <a:p>
            <a:r>
              <a:rPr lang="en-US" dirty="0">
                <a:latin typeface="Calibri" charset="0"/>
              </a:rPr>
              <a:t>Committee minutes</a:t>
            </a:r>
          </a:p>
          <a:p>
            <a:r>
              <a:rPr lang="en-US" dirty="0">
                <a:latin typeface="Calibri"/>
              </a:rPr>
              <a:t>Accreditation documentation</a:t>
            </a:r>
          </a:p>
          <a:p>
            <a:r>
              <a:rPr lang="en-US" dirty="0">
                <a:latin typeface="Calibri"/>
              </a:rPr>
              <a:t>Controlled access business records</a:t>
            </a:r>
          </a:p>
          <a:p>
            <a:r>
              <a:rPr lang="en-US" dirty="0">
                <a:latin typeface="Calibri"/>
              </a:rPr>
              <a:t>Etc.</a:t>
            </a:r>
          </a:p>
        </p:txBody>
      </p:sp>
    </p:spTree>
    <p:extLst>
      <p:ext uri="{BB962C8B-B14F-4D97-AF65-F5344CB8AC3E}">
        <p14:creationId xmlns:p14="http://schemas.microsoft.com/office/powerpoint/2010/main" val="7637923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Process (it takes some time)</a:t>
            </a:r>
          </a:p>
        </p:txBody>
      </p:sp>
      <p:sp>
        <p:nvSpPr>
          <p:cNvPr id="3" name="Content Placeholder 2"/>
          <p:cNvSpPr>
            <a:spLocks noGrp="1"/>
          </p:cNvSpPr>
          <p:nvPr>
            <p:ph idx="1"/>
          </p:nvPr>
        </p:nvSpPr>
        <p:spPr/>
        <p:txBody>
          <a:bodyPr vert="horz" lIns="91440" tIns="45720" rIns="91440" bIns="45720" rtlCol="0" anchor="t">
            <a:normAutofit lnSpcReduction="10000"/>
          </a:bodyPr>
          <a:lstStyle/>
          <a:p>
            <a:r>
              <a:rPr lang="en-US" b="1" dirty="0">
                <a:latin typeface="Calibri"/>
              </a:rPr>
              <a:t>2012-13 – Exploration: </a:t>
            </a:r>
            <a:r>
              <a:rPr lang="en-US" dirty="0">
                <a:latin typeface="Calibri" charset="0"/>
              </a:rPr>
              <a:t>review literature and webinars; query experience of other institutions; explore hardware, software, and staffing requirements; identify and engage Milligan College stakeholders. </a:t>
            </a:r>
            <a:r>
              <a:rPr lang="en-US" i="1" dirty="0" err="1">
                <a:latin typeface="Calibri" charset="0"/>
              </a:rPr>
              <a:t>DSpace</a:t>
            </a:r>
            <a:r>
              <a:rPr lang="en-US" i="1" dirty="0">
                <a:latin typeface="Calibri" charset="0"/>
              </a:rPr>
              <a:t> selected for IR platform.</a:t>
            </a:r>
          </a:p>
          <a:p>
            <a:endParaRPr lang="en-US" dirty="0">
              <a:latin typeface="Calibri" charset="0"/>
            </a:endParaRPr>
          </a:p>
          <a:p>
            <a:r>
              <a:rPr lang="en-US" b="1" dirty="0">
                <a:latin typeface="Calibri" charset="0"/>
              </a:rPr>
              <a:t>2013-14 – Best Practices &amp; Support:</a:t>
            </a:r>
            <a:r>
              <a:rPr lang="en-US" dirty="0">
                <a:latin typeface="Calibri" charset="0"/>
              </a:rPr>
              <a:t> IT to host </a:t>
            </a:r>
            <a:r>
              <a:rPr lang="en-US" dirty="0" err="1">
                <a:latin typeface="Calibri" charset="0"/>
              </a:rPr>
              <a:t>DSpace</a:t>
            </a:r>
            <a:r>
              <a:rPr lang="en-US" dirty="0">
                <a:latin typeface="Calibri" charset="0"/>
              </a:rPr>
              <a:t> on campus servers; adapt Kalamazoo College's Digital Archive Policies; tentative name </a:t>
            </a:r>
            <a:r>
              <a:rPr lang="en-US" i="1" dirty="0" err="1">
                <a:latin typeface="Calibri" charset="0"/>
              </a:rPr>
              <a:t>MCStor</a:t>
            </a:r>
            <a:r>
              <a:rPr lang="en-US" dirty="0">
                <a:latin typeface="Calibri" charset="0"/>
              </a:rPr>
              <a:t>. </a:t>
            </a:r>
            <a:r>
              <a:rPr lang="en-US" i="1" dirty="0">
                <a:latin typeface="Calibri" charset="0"/>
              </a:rPr>
              <a:t>Archivist (Lindsay) and Web Development Specialist (David) will staff </a:t>
            </a:r>
            <a:r>
              <a:rPr lang="en-US" dirty="0" err="1">
                <a:latin typeface="Calibri" charset="0"/>
              </a:rPr>
              <a:t>MCStor</a:t>
            </a:r>
            <a:r>
              <a:rPr lang="en-US" dirty="0">
                <a:latin typeface="Calibri" charset="0"/>
              </a:rPr>
              <a:t>. </a:t>
            </a:r>
          </a:p>
        </p:txBody>
      </p:sp>
    </p:spTree>
    <p:extLst>
      <p:ext uri="{BB962C8B-B14F-4D97-AF65-F5344CB8AC3E}">
        <p14:creationId xmlns:p14="http://schemas.microsoft.com/office/powerpoint/2010/main" val="13047247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rPr>
              <a:t>Process </a:t>
            </a:r>
            <a:r>
              <a:rPr lang="en-US" dirty="0">
                <a:latin typeface="Calibri" charset="0"/>
              </a:rPr>
              <a:t>(it takes some time)</a:t>
            </a:r>
          </a:p>
        </p:txBody>
      </p:sp>
      <p:sp>
        <p:nvSpPr>
          <p:cNvPr id="3" name="Content Placeholder 2"/>
          <p:cNvSpPr>
            <a:spLocks noGrp="1"/>
          </p:cNvSpPr>
          <p:nvPr>
            <p:ph idx="1"/>
          </p:nvPr>
        </p:nvSpPr>
        <p:spPr/>
        <p:txBody>
          <a:bodyPr vert="horz" lIns="91440" tIns="45720" rIns="91440" bIns="45720" rtlCol="0" anchor="t">
            <a:normAutofit fontScale="92500" lnSpcReduction="10000"/>
          </a:bodyPr>
          <a:lstStyle/>
          <a:p>
            <a:r>
              <a:rPr lang="en-US" b="1" dirty="0">
                <a:latin typeface="Calibri" charset="0"/>
              </a:rPr>
              <a:t>2014-15 – Implementation:</a:t>
            </a:r>
            <a:r>
              <a:rPr lang="en-US" dirty="0">
                <a:latin typeface="Calibri" charset="0"/>
              </a:rPr>
              <a:t> Install </a:t>
            </a:r>
            <a:r>
              <a:rPr lang="en-US" dirty="0" err="1">
                <a:latin typeface="Calibri" charset="0"/>
              </a:rPr>
              <a:t>DSpace</a:t>
            </a:r>
            <a:r>
              <a:rPr lang="en-US" dirty="0">
                <a:latin typeface="Calibri" charset="0"/>
              </a:rPr>
              <a:t> with initial 250GB storage; David to handle configuration and troubleshooting; Lindsay to handle policies, metadata, content submission, organization and access, copyright and licensing. </a:t>
            </a:r>
            <a:r>
              <a:rPr lang="en-US" i="1" dirty="0">
                <a:latin typeface="Calibri" charset="0"/>
              </a:rPr>
              <a:t>Repository named </a:t>
            </a:r>
            <a:r>
              <a:rPr lang="en-US" dirty="0">
                <a:latin typeface="Calibri" charset="0"/>
              </a:rPr>
              <a:t>MCStor</a:t>
            </a:r>
            <a:r>
              <a:rPr lang="en-US" i="1" dirty="0">
                <a:latin typeface="Calibri" charset="0"/>
              </a:rPr>
              <a:t> with permanent web address; developed Mission Statement; loaded initial community/collection.</a:t>
            </a:r>
          </a:p>
          <a:p>
            <a:endParaRPr lang="en-US" i="1" dirty="0">
              <a:latin typeface="Calibri" charset="0"/>
            </a:endParaRPr>
          </a:p>
          <a:p>
            <a:r>
              <a:rPr lang="en-US" b="1" dirty="0">
                <a:latin typeface="Calibri" charset="0"/>
              </a:rPr>
              <a:t>2015-16 – Promotion and Growth:</a:t>
            </a:r>
            <a:r>
              <a:rPr lang="en-US" dirty="0">
                <a:latin typeface="Calibri" charset="0"/>
              </a:rPr>
              <a:t> </a:t>
            </a:r>
            <a:r>
              <a:rPr lang="en-US" i="1" dirty="0">
                <a:latin typeface="Calibri" charset="0"/>
              </a:rPr>
              <a:t>Formally launched </a:t>
            </a:r>
            <a:r>
              <a:rPr lang="en-US" dirty="0">
                <a:latin typeface="Calibri" charset="0"/>
              </a:rPr>
              <a:t>MCStor</a:t>
            </a:r>
            <a:r>
              <a:rPr lang="en-US" i="1" dirty="0">
                <a:latin typeface="Calibri" charset="0"/>
              </a:rPr>
              <a:t> August 2015; workshops presented during Open Access Week.</a:t>
            </a:r>
            <a:r>
              <a:rPr lang="en-US" dirty="0">
                <a:latin typeface="Calibri" charset="0"/>
              </a:rPr>
              <a:t> New collections created and content uploaded—ongoing.</a:t>
            </a:r>
          </a:p>
        </p:txBody>
      </p:sp>
    </p:spTree>
    <p:extLst>
      <p:ext uri="{BB962C8B-B14F-4D97-AF65-F5344CB8AC3E}">
        <p14:creationId xmlns:p14="http://schemas.microsoft.com/office/powerpoint/2010/main" val="19074868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pen Sans">
      <a:majorFont>
        <a:latin typeface="Open Sans"/>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TotalTime>
  <Words>9</Words>
  <Application>Microsoft Office PowerPoint</Application>
  <PresentationFormat>On-screen Show (4:3)</PresentationFormat>
  <Paragraphs>2</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Introduction</vt:lpstr>
      <vt:lpstr>Objective</vt:lpstr>
      <vt:lpstr>Definition</vt:lpstr>
      <vt:lpstr>Mission </vt:lpstr>
      <vt:lpstr>What can go in the repository?</vt:lpstr>
      <vt:lpstr>What can go in the repository?</vt:lpstr>
      <vt:lpstr>Process (it takes some time)</vt:lpstr>
      <vt:lpstr>Process (it takes some time)</vt:lpstr>
      <vt:lpstr>Technical Overview</vt:lpstr>
      <vt:lpstr>DSpace Platform</vt:lpstr>
      <vt:lpstr>PowerPoint Presentation</vt:lpstr>
      <vt:lpstr>Hardware Requirements</vt:lpstr>
      <vt:lpstr>Software Requirements</vt:lpstr>
      <vt:lpstr>Human Requirements</vt:lpstr>
      <vt:lpstr>Customization</vt:lpstr>
      <vt:lpstr>System Maintenance</vt:lpstr>
      <vt:lpstr>Future of DSpace</vt:lpstr>
      <vt:lpstr>MCStor Overview</vt:lpstr>
      <vt:lpstr>Benefits of MCStor </vt:lpstr>
      <vt:lpstr>Organization</vt:lpstr>
      <vt:lpstr>PowerPoint Presentation</vt:lpstr>
      <vt:lpstr>Demo  </vt:lpstr>
      <vt:lpstr>Collaboration &amp; Outreach</vt:lpstr>
      <vt:lpstr>PowerPoint Presentation</vt:lpstr>
      <vt:lpstr>Future Projects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David A.</dc:creator>
  <cp:lastModifiedBy>Baker, David A.</cp:lastModifiedBy>
  <cp:revision>50</cp:revision>
  <dcterms:created xsi:type="dcterms:W3CDTF">2016-04-26T18:08:08Z</dcterms:created>
  <dcterms:modified xsi:type="dcterms:W3CDTF">2016-05-25T20:10:09Z</dcterms:modified>
</cp:coreProperties>
</file>