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50" r:id="rId1"/>
  </p:sldMasterIdLst>
  <p:notesMasterIdLst>
    <p:notesMasterId r:id="rId34"/>
  </p:notesMasterIdLst>
  <p:sldIdLst>
    <p:sldId id="256" r:id="rId2"/>
    <p:sldId id="257" r:id="rId3"/>
    <p:sldId id="258" r:id="rId4"/>
    <p:sldId id="264" r:id="rId5"/>
    <p:sldId id="260" r:id="rId6"/>
    <p:sldId id="276" r:id="rId7"/>
    <p:sldId id="262" r:id="rId8"/>
    <p:sldId id="259" r:id="rId9"/>
    <p:sldId id="261" r:id="rId10"/>
    <p:sldId id="263" r:id="rId11"/>
    <p:sldId id="265" r:id="rId12"/>
    <p:sldId id="267" r:id="rId13"/>
    <p:sldId id="268" r:id="rId14"/>
    <p:sldId id="269" r:id="rId15"/>
    <p:sldId id="270" r:id="rId16"/>
    <p:sldId id="272" r:id="rId17"/>
    <p:sldId id="271" r:id="rId18"/>
    <p:sldId id="275" r:id="rId19"/>
    <p:sldId id="277" r:id="rId20"/>
    <p:sldId id="278" r:id="rId21"/>
    <p:sldId id="279" r:id="rId22"/>
    <p:sldId id="273" r:id="rId23"/>
    <p:sldId id="274" r:id="rId24"/>
    <p:sldId id="288" r:id="rId25"/>
    <p:sldId id="281" r:id="rId26"/>
    <p:sldId id="282" r:id="rId27"/>
    <p:sldId id="283" r:id="rId28"/>
    <p:sldId id="284" r:id="rId29"/>
    <p:sldId id="285" r:id="rId30"/>
    <p:sldId id="286" r:id="rId31"/>
    <p:sldId id="280" r:id="rId32"/>
    <p:sldId id="287" r:id="rId3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07471E70-5450-834A-B3F5-A3417A3DDB5F}">
          <p14:sldIdLst>
            <p14:sldId id="256"/>
            <p14:sldId id="257"/>
            <p14:sldId id="258"/>
            <p14:sldId id="264"/>
            <p14:sldId id="260"/>
            <p14:sldId id="276"/>
            <p14:sldId id="262"/>
            <p14:sldId id="259"/>
            <p14:sldId id="261"/>
            <p14:sldId id="263"/>
            <p14:sldId id="265"/>
            <p14:sldId id="267"/>
            <p14:sldId id="268"/>
            <p14:sldId id="269"/>
            <p14:sldId id="270"/>
            <p14:sldId id="272"/>
            <p14:sldId id="271"/>
            <p14:sldId id="275"/>
            <p14:sldId id="277"/>
            <p14:sldId id="278"/>
            <p14:sldId id="279"/>
            <p14:sldId id="273"/>
            <p14:sldId id="274"/>
            <p14:sldId id="288"/>
            <p14:sldId id="281"/>
            <p14:sldId id="282"/>
            <p14:sldId id="283"/>
            <p14:sldId id="284"/>
            <p14:sldId id="285"/>
            <p14:sldId id="286"/>
            <p14:sldId id="280"/>
            <p14:sldId id="287"/>
          </p14:sldIdLst>
        </p14:section>
      </p14:section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hristy" initials="C"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5463" autoAdjust="0"/>
    <p:restoredTop sz="94660"/>
  </p:normalViewPr>
  <p:slideViewPr>
    <p:cSldViewPr snapToGrid="0" snapToObjects="1">
      <p:cViewPr>
        <p:scale>
          <a:sx n="82" d="100"/>
          <a:sy n="82" d="100"/>
        </p:scale>
        <p:origin x="-80" y="-3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notesMaster" Target="notesMasters/notesMaster1.xml"/><Relationship Id="rId35" Type="http://schemas.openxmlformats.org/officeDocument/2006/relationships/printerSettings" Target="printerSettings/printerSettings1.bin"/><Relationship Id="rId36" Type="http://schemas.openxmlformats.org/officeDocument/2006/relationships/commentAuthors" Target="commentAuthor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presProps" Target="presProps.xml"/><Relationship Id="rId38" Type="http://schemas.openxmlformats.org/officeDocument/2006/relationships/viewProps" Target="viewProps.xml"/><Relationship Id="rId39" Type="http://schemas.openxmlformats.org/officeDocument/2006/relationships/theme" Target="theme/theme1.xml"/><Relationship Id="rId4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67432EE-09BC-9849-A68C-A079BCAD8A6C}" type="datetimeFigureOut">
              <a:rPr lang="en-US" smtClean="0"/>
              <a:t>3/29/17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2CB2D5B-B2B0-2742-8C9D-FD9A049DB3C4}" type="slidenum">
              <a:rPr lang="en-US" smtClean="0"/>
              <a:t>‹#›</a:t>
            </a:fld>
            <a:endParaRPr lang="en-US"/>
          </a:p>
        </p:txBody>
      </p:sp>
    </p:spTree>
    <p:extLst>
      <p:ext uri="{BB962C8B-B14F-4D97-AF65-F5344CB8AC3E}">
        <p14:creationId xmlns:p14="http://schemas.microsoft.com/office/powerpoint/2010/main" val="3215186154"/>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2CB2D5B-B2B0-2742-8C9D-FD9A049DB3C4}" type="slidenum">
              <a:rPr lang="en-US" smtClean="0"/>
              <a:t>2</a:t>
            </a:fld>
            <a:endParaRPr lang="en-US"/>
          </a:p>
        </p:txBody>
      </p:sp>
    </p:spTree>
    <p:extLst>
      <p:ext uri="{BB962C8B-B14F-4D97-AF65-F5344CB8AC3E}">
        <p14:creationId xmlns:p14="http://schemas.microsoft.com/office/powerpoint/2010/main" val="347597466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*discuss fight or flight and how that is incorporated in real</a:t>
            </a:r>
            <a:r>
              <a:rPr lang="en-US" baseline="0" dirty="0" smtClean="0"/>
              <a:t> fear of these sensations. </a:t>
            </a:r>
            <a:endParaRPr lang="en-US" baseline="0" dirty="0" smtClean="0"/>
          </a:p>
          <a:p>
            <a:r>
              <a:rPr lang="en-US" baseline="0" dirty="0" smtClean="0"/>
              <a:t>*</a:t>
            </a:r>
            <a:r>
              <a:rPr lang="en-US" baseline="0" dirty="0" err="1" smtClean="0"/>
              <a:t>fleaing</a:t>
            </a:r>
            <a:r>
              <a:rPr lang="en-US" baseline="0" dirty="0" smtClean="0"/>
              <a:t> could be shutting down</a:t>
            </a:r>
            <a:endParaRPr lang="en-US" dirty="0"/>
          </a:p>
        </p:txBody>
      </p:sp>
      <p:sp>
        <p:nvSpPr>
          <p:cNvPr id="4" name="Slide Number Placeholder 3"/>
          <p:cNvSpPr>
            <a:spLocks noGrp="1"/>
          </p:cNvSpPr>
          <p:nvPr>
            <p:ph type="sldNum" sz="quarter" idx="10"/>
          </p:nvPr>
        </p:nvSpPr>
        <p:spPr/>
        <p:txBody>
          <a:bodyPr/>
          <a:lstStyle/>
          <a:p>
            <a:fld id="{82CB2D5B-B2B0-2742-8C9D-FD9A049DB3C4}" type="slidenum">
              <a:rPr lang="en-US" smtClean="0"/>
              <a:t>12</a:t>
            </a:fld>
            <a:endParaRPr lang="en-US"/>
          </a:p>
        </p:txBody>
      </p:sp>
    </p:spTree>
    <p:extLst>
      <p:ext uri="{BB962C8B-B14F-4D97-AF65-F5344CB8AC3E}">
        <p14:creationId xmlns:p14="http://schemas.microsoft.com/office/powerpoint/2010/main" val="36084241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Autism spectrum: most</a:t>
            </a:r>
            <a:r>
              <a:rPr lang="en-US" baseline="0" dirty="0" smtClean="0"/>
              <a:t> common is proprioceptive seeking with some other things. With auditory avoidance or seeking or </a:t>
            </a:r>
            <a:r>
              <a:rPr lang="en-US" baseline="0" dirty="0" err="1" smtClean="0"/>
              <a:t>vestib</a:t>
            </a:r>
            <a:r>
              <a:rPr lang="en-US" baseline="0" dirty="0" smtClean="0"/>
              <a:t> seeking </a:t>
            </a:r>
            <a:endParaRPr lang="en-US" dirty="0"/>
          </a:p>
        </p:txBody>
      </p:sp>
      <p:sp>
        <p:nvSpPr>
          <p:cNvPr id="4" name="Slide Number Placeholder 3"/>
          <p:cNvSpPr>
            <a:spLocks noGrp="1"/>
          </p:cNvSpPr>
          <p:nvPr>
            <p:ph type="sldNum" sz="quarter" idx="10"/>
          </p:nvPr>
        </p:nvSpPr>
        <p:spPr/>
        <p:txBody>
          <a:bodyPr/>
          <a:lstStyle/>
          <a:p>
            <a:fld id="{82CB2D5B-B2B0-2742-8C9D-FD9A049DB3C4}" type="slidenum">
              <a:rPr lang="en-US" smtClean="0"/>
              <a:t>15</a:t>
            </a:fld>
            <a:endParaRPr lang="en-US"/>
          </a:p>
        </p:txBody>
      </p:sp>
    </p:spTree>
    <p:extLst>
      <p:ext uri="{BB962C8B-B14F-4D97-AF65-F5344CB8AC3E}">
        <p14:creationId xmlns:p14="http://schemas.microsoft.com/office/powerpoint/2010/main" val="34291551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82CB2D5B-B2B0-2742-8C9D-FD9A049DB3C4}" type="slidenum">
              <a:rPr lang="en-US" smtClean="0"/>
              <a:t>16</a:t>
            </a:fld>
            <a:endParaRPr lang="en-US"/>
          </a:p>
        </p:txBody>
      </p:sp>
    </p:spTree>
    <p:extLst>
      <p:ext uri="{BB962C8B-B14F-4D97-AF65-F5344CB8AC3E}">
        <p14:creationId xmlns:p14="http://schemas.microsoft.com/office/powerpoint/2010/main" val="207409868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2CB2D5B-B2B0-2742-8C9D-FD9A049DB3C4}" type="slidenum">
              <a:rPr lang="en-US" smtClean="0"/>
              <a:t>17</a:t>
            </a:fld>
            <a:endParaRPr lang="en-US"/>
          </a:p>
        </p:txBody>
      </p:sp>
    </p:spTree>
    <p:extLst>
      <p:ext uri="{BB962C8B-B14F-4D97-AF65-F5344CB8AC3E}">
        <p14:creationId xmlns:p14="http://schemas.microsoft.com/office/powerpoint/2010/main" val="44290548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*add difference between bean bag </a:t>
            </a:r>
            <a:r>
              <a:rPr lang="en-US" dirty="0" err="1" smtClean="0"/>
              <a:t>vs</a:t>
            </a:r>
            <a:r>
              <a:rPr lang="en-US" dirty="0" smtClean="0"/>
              <a:t> hard</a:t>
            </a:r>
            <a:endParaRPr lang="en-US" dirty="0"/>
          </a:p>
        </p:txBody>
      </p:sp>
      <p:sp>
        <p:nvSpPr>
          <p:cNvPr id="4" name="Slide Number Placeholder 3"/>
          <p:cNvSpPr>
            <a:spLocks noGrp="1"/>
          </p:cNvSpPr>
          <p:nvPr>
            <p:ph type="sldNum" sz="quarter" idx="10"/>
          </p:nvPr>
        </p:nvSpPr>
        <p:spPr/>
        <p:txBody>
          <a:bodyPr/>
          <a:lstStyle/>
          <a:p>
            <a:fld id="{82CB2D5B-B2B0-2742-8C9D-FD9A049DB3C4}" type="slidenum">
              <a:rPr lang="en-US" smtClean="0"/>
              <a:t>19</a:t>
            </a:fld>
            <a:endParaRPr lang="en-US"/>
          </a:p>
        </p:txBody>
      </p:sp>
    </p:spTree>
    <p:extLst>
      <p:ext uri="{BB962C8B-B14F-4D97-AF65-F5344CB8AC3E}">
        <p14:creationId xmlns:p14="http://schemas.microsoft.com/office/powerpoint/2010/main" val="267255705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2CB2D5B-B2B0-2742-8C9D-FD9A049DB3C4}" type="slidenum">
              <a:rPr lang="en-US" smtClean="0"/>
              <a:t>22</a:t>
            </a:fld>
            <a:endParaRPr lang="en-US"/>
          </a:p>
        </p:txBody>
      </p:sp>
    </p:spTree>
    <p:extLst>
      <p:ext uri="{BB962C8B-B14F-4D97-AF65-F5344CB8AC3E}">
        <p14:creationId xmlns:p14="http://schemas.microsoft.com/office/powerpoint/2010/main" val="50185353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*With movements</a:t>
            </a:r>
            <a:r>
              <a:rPr lang="en-US" baseline="0" dirty="0" smtClean="0"/>
              <a:t> like rocking it can be slow and calming, but bouncing or running will alert the client. It is important to know that each child will be different, and have different sensory needs. Based on those needs you can determine if a child needs to calm or alert during mealtime.</a:t>
            </a:r>
          </a:p>
          <a:p>
            <a:r>
              <a:rPr lang="en-US" baseline="0" dirty="0" smtClean="0"/>
              <a:t>*this is important to keep in mind when doing a session with any child</a:t>
            </a:r>
          </a:p>
          <a:p>
            <a:endParaRPr lang="en-US" dirty="0"/>
          </a:p>
        </p:txBody>
      </p:sp>
      <p:sp>
        <p:nvSpPr>
          <p:cNvPr id="4" name="Slide Number Placeholder 3"/>
          <p:cNvSpPr>
            <a:spLocks noGrp="1"/>
          </p:cNvSpPr>
          <p:nvPr>
            <p:ph type="sldNum" sz="quarter" idx="10"/>
          </p:nvPr>
        </p:nvSpPr>
        <p:spPr/>
        <p:txBody>
          <a:bodyPr/>
          <a:lstStyle/>
          <a:p>
            <a:fld id="{82CB2D5B-B2B0-2742-8C9D-FD9A049DB3C4}" type="slidenum">
              <a:rPr lang="en-US" smtClean="0"/>
              <a:t>23</a:t>
            </a:fld>
            <a:endParaRPr lang="en-US"/>
          </a:p>
        </p:txBody>
      </p:sp>
    </p:spTree>
    <p:extLst>
      <p:ext uri="{BB962C8B-B14F-4D97-AF65-F5344CB8AC3E}">
        <p14:creationId xmlns:p14="http://schemas.microsoft.com/office/powerpoint/2010/main" val="285839107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Why it is important- allows them to sit but still move, ball</a:t>
            </a:r>
            <a:r>
              <a:rPr lang="en-US" baseline="0" dirty="0" smtClean="0"/>
              <a:t> chair </a:t>
            </a:r>
            <a:endParaRPr lang="en-US" dirty="0"/>
          </a:p>
        </p:txBody>
      </p:sp>
      <p:sp>
        <p:nvSpPr>
          <p:cNvPr id="4" name="Slide Number Placeholder 3"/>
          <p:cNvSpPr>
            <a:spLocks noGrp="1"/>
          </p:cNvSpPr>
          <p:nvPr>
            <p:ph type="sldNum" sz="quarter" idx="10"/>
          </p:nvPr>
        </p:nvSpPr>
        <p:spPr/>
        <p:txBody>
          <a:bodyPr/>
          <a:lstStyle/>
          <a:p>
            <a:fld id="{82CB2D5B-B2B0-2742-8C9D-FD9A049DB3C4}" type="slidenum">
              <a:rPr lang="en-US" smtClean="0"/>
              <a:t>24</a:t>
            </a:fld>
            <a:endParaRPr lang="en-US"/>
          </a:p>
        </p:txBody>
      </p:sp>
    </p:spTree>
    <p:extLst>
      <p:ext uri="{BB962C8B-B14F-4D97-AF65-F5344CB8AC3E}">
        <p14:creationId xmlns:p14="http://schemas.microsoft.com/office/powerpoint/2010/main" val="171701024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Tone down and put up with vestibular</a:t>
            </a:r>
            <a:r>
              <a:rPr lang="en-US" baseline="0" dirty="0" smtClean="0"/>
              <a:t> </a:t>
            </a:r>
          </a:p>
          <a:p>
            <a:r>
              <a:rPr lang="en-US" baseline="0" dirty="0" smtClean="0"/>
              <a:t>What are you using swing for? Swings (vestibular stimulation) used to feed their sensory, but be an observer </a:t>
            </a:r>
          </a:p>
          <a:p>
            <a:r>
              <a:rPr lang="en-US" baseline="0" dirty="0" smtClean="0"/>
              <a:t>Be aware that vestibular input can quickly overwhelm</a:t>
            </a:r>
            <a:endParaRPr lang="en-US" dirty="0"/>
          </a:p>
        </p:txBody>
      </p:sp>
      <p:sp>
        <p:nvSpPr>
          <p:cNvPr id="4" name="Slide Number Placeholder 3"/>
          <p:cNvSpPr>
            <a:spLocks noGrp="1"/>
          </p:cNvSpPr>
          <p:nvPr>
            <p:ph type="sldNum" sz="quarter" idx="10"/>
          </p:nvPr>
        </p:nvSpPr>
        <p:spPr/>
        <p:txBody>
          <a:bodyPr/>
          <a:lstStyle/>
          <a:p>
            <a:fld id="{82CB2D5B-B2B0-2742-8C9D-FD9A049DB3C4}" type="slidenum">
              <a:rPr lang="en-US" smtClean="0"/>
              <a:t>25</a:t>
            </a:fld>
            <a:endParaRPr lang="en-US"/>
          </a:p>
        </p:txBody>
      </p:sp>
    </p:spTree>
    <p:extLst>
      <p:ext uri="{BB962C8B-B14F-4D97-AF65-F5344CB8AC3E}">
        <p14:creationId xmlns:p14="http://schemas.microsoft.com/office/powerpoint/2010/main" val="420595425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Move it up</a:t>
            </a:r>
            <a:endParaRPr lang="en-US" dirty="0"/>
          </a:p>
        </p:txBody>
      </p:sp>
      <p:sp>
        <p:nvSpPr>
          <p:cNvPr id="4" name="Slide Number Placeholder 3"/>
          <p:cNvSpPr>
            <a:spLocks noGrp="1"/>
          </p:cNvSpPr>
          <p:nvPr>
            <p:ph type="sldNum" sz="quarter" idx="10"/>
          </p:nvPr>
        </p:nvSpPr>
        <p:spPr/>
        <p:txBody>
          <a:bodyPr/>
          <a:lstStyle/>
          <a:p>
            <a:fld id="{82CB2D5B-B2B0-2742-8C9D-FD9A049DB3C4}" type="slidenum">
              <a:rPr lang="en-US" smtClean="0"/>
              <a:t>26</a:t>
            </a:fld>
            <a:endParaRPr lang="en-US"/>
          </a:p>
        </p:txBody>
      </p:sp>
    </p:spTree>
    <p:extLst>
      <p:ext uri="{BB962C8B-B14F-4D97-AF65-F5344CB8AC3E}">
        <p14:creationId xmlns:p14="http://schemas.microsoft.com/office/powerpoint/2010/main" val="29388897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Unlike people</a:t>
            </a:r>
            <a:r>
              <a:rPr lang="en-US" baseline="0" dirty="0" smtClean="0"/>
              <a:t> who have impaired-sight or hearing, those with SPD do detect sensory information. The information gets “mixed up” in their brain which can lead to inappropriate responses. </a:t>
            </a:r>
          </a:p>
          <a:p>
            <a:endParaRPr lang="en-US" baseline="0" dirty="0" smtClean="0"/>
          </a:p>
          <a:p>
            <a:r>
              <a:rPr lang="en-US" sz="1200" kern="1200" dirty="0" smtClean="0">
                <a:solidFill>
                  <a:schemeClr val="tx1"/>
                </a:solidFill>
                <a:latin typeface="+mn-lt"/>
                <a:ea typeface="+mn-ea"/>
                <a:cs typeface="+mn-cs"/>
              </a:rPr>
              <a:t>Pioneering occupational therapist, psychologist, and neuroscientist A. Jean Ayres, Ph.D., likened SPD to a neurological “traffic jam” that prevents certain parts of the brain from receiving the information needed to interpret sensory information correctly.</a:t>
            </a:r>
            <a:endParaRPr lang="en-US" dirty="0"/>
          </a:p>
        </p:txBody>
      </p:sp>
      <p:sp>
        <p:nvSpPr>
          <p:cNvPr id="4" name="Slide Number Placeholder 3"/>
          <p:cNvSpPr>
            <a:spLocks noGrp="1"/>
          </p:cNvSpPr>
          <p:nvPr>
            <p:ph type="sldNum" sz="quarter" idx="10"/>
          </p:nvPr>
        </p:nvSpPr>
        <p:spPr/>
        <p:txBody>
          <a:bodyPr/>
          <a:lstStyle/>
          <a:p>
            <a:fld id="{82CB2D5B-B2B0-2742-8C9D-FD9A049DB3C4}" type="slidenum">
              <a:rPr lang="en-US" smtClean="0"/>
              <a:t>3</a:t>
            </a:fld>
            <a:endParaRPr lang="en-US"/>
          </a:p>
        </p:txBody>
      </p:sp>
    </p:spTree>
    <p:extLst>
      <p:ext uri="{BB962C8B-B14F-4D97-AF65-F5344CB8AC3E}">
        <p14:creationId xmlns:p14="http://schemas.microsoft.com/office/powerpoint/2010/main" val="195545719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*don</a:t>
            </a:r>
            <a:r>
              <a:rPr lang="fr-FR" dirty="0" smtClean="0"/>
              <a:t>’</a:t>
            </a:r>
            <a:r>
              <a:rPr lang="en-US" dirty="0" smtClean="0"/>
              <a:t>t have a lot of music or background noise </a:t>
            </a:r>
            <a:endParaRPr lang="en-US" dirty="0"/>
          </a:p>
        </p:txBody>
      </p:sp>
      <p:sp>
        <p:nvSpPr>
          <p:cNvPr id="4" name="Slide Number Placeholder 3"/>
          <p:cNvSpPr>
            <a:spLocks noGrp="1"/>
          </p:cNvSpPr>
          <p:nvPr>
            <p:ph type="sldNum" sz="quarter" idx="10"/>
          </p:nvPr>
        </p:nvSpPr>
        <p:spPr/>
        <p:txBody>
          <a:bodyPr/>
          <a:lstStyle/>
          <a:p>
            <a:fld id="{82CB2D5B-B2B0-2742-8C9D-FD9A049DB3C4}" type="slidenum">
              <a:rPr lang="en-US" smtClean="0"/>
              <a:t>30</a:t>
            </a:fld>
            <a:endParaRPr lang="en-US"/>
          </a:p>
        </p:txBody>
      </p:sp>
    </p:spTree>
    <p:extLst>
      <p:ext uri="{BB962C8B-B14F-4D97-AF65-F5344CB8AC3E}">
        <p14:creationId xmlns:p14="http://schemas.microsoft.com/office/powerpoint/2010/main" val="9012939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want to catch before they loose it.</a:t>
            </a:r>
            <a:r>
              <a:rPr lang="en-US" baseline="0" dirty="0" smtClean="0"/>
              <a:t> That is the art, and observation is key. What is precursor because once they blow it is very hard to get them to a learning spot</a:t>
            </a:r>
            <a:endParaRPr lang="en-US" dirty="0"/>
          </a:p>
        </p:txBody>
      </p:sp>
      <p:sp>
        <p:nvSpPr>
          <p:cNvPr id="4" name="Slide Number Placeholder 3"/>
          <p:cNvSpPr>
            <a:spLocks noGrp="1"/>
          </p:cNvSpPr>
          <p:nvPr>
            <p:ph type="sldNum" sz="quarter" idx="10"/>
          </p:nvPr>
        </p:nvSpPr>
        <p:spPr/>
        <p:txBody>
          <a:bodyPr/>
          <a:lstStyle/>
          <a:p>
            <a:fld id="{82CB2D5B-B2B0-2742-8C9D-FD9A049DB3C4}" type="slidenum">
              <a:rPr lang="en-US" smtClean="0"/>
              <a:t>31</a:t>
            </a:fld>
            <a:endParaRPr lang="en-US"/>
          </a:p>
        </p:txBody>
      </p:sp>
    </p:spTree>
    <p:extLst>
      <p:ext uri="{BB962C8B-B14F-4D97-AF65-F5344CB8AC3E}">
        <p14:creationId xmlns:p14="http://schemas.microsoft.com/office/powerpoint/2010/main" val="24154983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will focus on SMD for this lecture,</a:t>
            </a:r>
            <a:r>
              <a:rPr lang="en-US" baseline="0" dirty="0" smtClean="0"/>
              <a:t> just making aware of other diagnosis under SPD</a:t>
            </a:r>
            <a:endParaRPr lang="en-US" dirty="0"/>
          </a:p>
        </p:txBody>
      </p:sp>
      <p:sp>
        <p:nvSpPr>
          <p:cNvPr id="4" name="Slide Number Placeholder 3"/>
          <p:cNvSpPr>
            <a:spLocks noGrp="1"/>
          </p:cNvSpPr>
          <p:nvPr>
            <p:ph type="sldNum" sz="quarter" idx="10"/>
          </p:nvPr>
        </p:nvSpPr>
        <p:spPr/>
        <p:txBody>
          <a:bodyPr/>
          <a:lstStyle/>
          <a:p>
            <a:fld id="{82CB2D5B-B2B0-2742-8C9D-FD9A049DB3C4}" type="slidenum">
              <a:rPr lang="en-US" smtClean="0"/>
              <a:t>4</a:t>
            </a:fld>
            <a:endParaRPr lang="en-US"/>
          </a:p>
        </p:txBody>
      </p:sp>
    </p:spTree>
    <p:extLst>
      <p:ext uri="{BB962C8B-B14F-4D97-AF65-F5344CB8AC3E}">
        <p14:creationId xmlns:p14="http://schemas.microsoft.com/office/powerpoint/2010/main" val="411746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1 in 16 typically</a:t>
            </a:r>
            <a:r>
              <a:rPr lang="en-US" baseline="0" dirty="0" smtClean="0"/>
              <a:t> developing child. What about ASD Population?  That is more like 9 out of 10.</a:t>
            </a:r>
            <a:endParaRPr lang="en-US" dirty="0"/>
          </a:p>
        </p:txBody>
      </p:sp>
      <p:sp>
        <p:nvSpPr>
          <p:cNvPr id="4" name="Slide Number Placeholder 3"/>
          <p:cNvSpPr>
            <a:spLocks noGrp="1"/>
          </p:cNvSpPr>
          <p:nvPr>
            <p:ph type="sldNum" sz="quarter" idx="10"/>
          </p:nvPr>
        </p:nvSpPr>
        <p:spPr/>
        <p:txBody>
          <a:bodyPr/>
          <a:lstStyle/>
          <a:p>
            <a:fld id="{82CB2D5B-B2B0-2742-8C9D-FD9A049DB3C4}" type="slidenum">
              <a:rPr lang="en-US" smtClean="0"/>
              <a:t>5</a:t>
            </a:fld>
            <a:endParaRPr lang="en-US"/>
          </a:p>
        </p:txBody>
      </p:sp>
    </p:spTree>
    <p:extLst>
      <p:ext uri="{BB962C8B-B14F-4D97-AF65-F5344CB8AC3E}">
        <p14:creationId xmlns:p14="http://schemas.microsoft.com/office/powerpoint/2010/main" val="28397257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Prenatal- Chemicals, medications, toxins, smoke, drugs, alcohol</a:t>
            </a:r>
            <a:r>
              <a:rPr lang="en-US" baseline="0" dirty="0" smtClean="0"/>
              <a:t>, great emotional stress, virus, chronic illness or problem with the placenta</a:t>
            </a:r>
          </a:p>
          <a:p>
            <a:r>
              <a:rPr lang="en-US" baseline="0" dirty="0" smtClean="0"/>
              <a:t>Birth-multiple births at once, emergency cesarean section, lack of oxygen, surgery soon after birth</a:t>
            </a:r>
          </a:p>
          <a:p>
            <a:r>
              <a:rPr lang="en-US" baseline="0" dirty="0" smtClean="0"/>
              <a:t>Postnatal- environmental pollutants, child abuse, not enough stimulation of senses from limited interaction and play, lengthy hospitalization, and placement in an orphanage. </a:t>
            </a:r>
            <a:endParaRPr lang="en-US" dirty="0"/>
          </a:p>
        </p:txBody>
      </p:sp>
      <p:sp>
        <p:nvSpPr>
          <p:cNvPr id="4" name="Slide Number Placeholder 3"/>
          <p:cNvSpPr>
            <a:spLocks noGrp="1"/>
          </p:cNvSpPr>
          <p:nvPr>
            <p:ph type="sldNum" sz="quarter" idx="10"/>
          </p:nvPr>
        </p:nvSpPr>
        <p:spPr/>
        <p:txBody>
          <a:bodyPr/>
          <a:lstStyle/>
          <a:p>
            <a:fld id="{82CB2D5B-B2B0-2742-8C9D-FD9A049DB3C4}" type="slidenum">
              <a:rPr lang="en-US" smtClean="0"/>
              <a:t>7</a:t>
            </a:fld>
            <a:endParaRPr lang="en-US"/>
          </a:p>
        </p:txBody>
      </p:sp>
    </p:spTree>
    <p:extLst>
      <p:ext uri="{BB962C8B-B14F-4D97-AF65-F5344CB8AC3E}">
        <p14:creationId xmlns:p14="http://schemas.microsoft.com/office/powerpoint/2010/main" val="30108706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2CB2D5B-B2B0-2742-8C9D-FD9A049DB3C4}" type="slidenum">
              <a:rPr lang="en-US" smtClean="0"/>
              <a:t>8</a:t>
            </a:fld>
            <a:endParaRPr lang="en-US"/>
          </a:p>
        </p:txBody>
      </p:sp>
    </p:spTree>
    <p:extLst>
      <p:ext uri="{BB962C8B-B14F-4D97-AF65-F5344CB8AC3E}">
        <p14:creationId xmlns:p14="http://schemas.microsoft.com/office/powerpoint/2010/main" val="6677538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OR the tag on the back</a:t>
            </a:r>
            <a:r>
              <a:rPr lang="en-US" baseline="0" dirty="0" smtClean="0"/>
              <a:t> of your shirt itches and feels uncomfortable.</a:t>
            </a:r>
          </a:p>
          <a:p>
            <a:r>
              <a:rPr lang="en-US" baseline="0" dirty="0" smtClean="0"/>
              <a:t>OR sitting for 15 minutes makes you have to run around because your muscles feel like they are going crazy or your body is unaware of its location in space so deep pressure helps. </a:t>
            </a:r>
            <a:endParaRPr lang="en-US" dirty="0"/>
          </a:p>
        </p:txBody>
      </p:sp>
      <p:sp>
        <p:nvSpPr>
          <p:cNvPr id="4" name="Slide Number Placeholder 3"/>
          <p:cNvSpPr>
            <a:spLocks noGrp="1"/>
          </p:cNvSpPr>
          <p:nvPr>
            <p:ph type="sldNum" sz="quarter" idx="10"/>
          </p:nvPr>
        </p:nvSpPr>
        <p:spPr/>
        <p:txBody>
          <a:bodyPr/>
          <a:lstStyle/>
          <a:p>
            <a:fld id="{82CB2D5B-B2B0-2742-8C9D-FD9A049DB3C4}" type="slidenum">
              <a:rPr lang="en-US" smtClean="0"/>
              <a:t>9</a:t>
            </a:fld>
            <a:endParaRPr lang="en-US"/>
          </a:p>
        </p:txBody>
      </p:sp>
    </p:spTree>
    <p:extLst>
      <p:ext uri="{BB962C8B-B14F-4D97-AF65-F5344CB8AC3E}">
        <p14:creationId xmlns:p14="http://schemas.microsoft.com/office/powerpoint/2010/main" val="6517951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Emphasize</a:t>
            </a:r>
            <a:r>
              <a:rPr lang="en-US" baseline="0" dirty="0" smtClean="0"/>
              <a:t> feeding and Speech as this is SLP Targeted </a:t>
            </a:r>
            <a:r>
              <a:rPr lang="en-US" baseline="0" dirty="0" smtClean="0"/>
              <a:t>lecture.</a:t>
            </a:r>
          </a:p>
          <a:p>
            <a:r>
              <a:rPr lang="en-US" dirty="0" smtClean="0"/>
              <a:t>Delayed</a:t>
            </a:r>
            <a:r>
              <a:rPr lang="en-US" baseline="0" dirty="0" smtClean="0"/>
              <a:t> </a:t>
            </a:r>
            <a:r>
              <a:rPr lang="en-US" baseline="0" dirty="0" smtClean="0"/>
              <a:t>speech=not motor, maybe auditory</a:t>
            </a:r>
          </a:p>
          <a:p>
            <a:r>
              <a:rPr lang="en-US" baseline="0" dirty="0" smtClean="0"/>
              <a:t>Coordination/muscle problems- clumsy child, weak or stiff. Distally strong, proximal weak (core)</a:t>
            </a:r>
            <a:endParaRPr lang="en-US" dirty="0"/>
          </a:p>
        </p:txBody>
      </p:sp>
      <p:sp>
        <p:nvSpPr>
          <p:cNvPr id="4" name="Slide Number Placeholder 3"/>
          <p:cNvSpPr>
            <a:spLocks noGrp="1"/>
          </p:cNvSpPr>
          <p:nvPr>
            <p:ph type="sldNum" sz="quarter" idx="10"/>
          </p:nvPr>
        </p:nvSpPr>
        <p:spPr/>
        <p:txBody>
          <a:bodyPr/>
          <a:lstStyle/>
          <a:p>
            <a:fld id="{82CB2D5B-B2B0-2742-8C9D-FD9A049DB3C4}" type="slidenum">
              <a:rPr lang="en-US" smtClean="0"/>
              <a:t>10</a:t>
            </a:fld>
            <a:endParaRPr lang="en-US"/>
          </a:p>
        </p:txBody>
      </p:sp>
    </p:spTree>
    <p:extLst>
      <p:ext uri="{BB962C8B-B14F-4D97-AF65-F5344CB8AC3E}">
        <p14:creationId xmlns:p14="http://schemas.microsoft.com/office/powerpoint/2010/main" val="32525163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*talk about tests done on children</a:t>
            </a:r>
            <a:r>
              <a:rPr lang="en-US" baseline="0" dirty="0" smtClean="0"/>
              <a:t> with feather. Sensory avoiders high response all the time. Sensory seekers have low response and need more stimulus to reach normal. Sensor under-responders will not respond no matter how much stimuli is presented. </a:t>
            </a:r>
          </a:p>
        </p:txBody>
      </p:sp>
      <p:sp>
        <p:nvSpPr>
          <p:cNvPr id="4" name="Slide Number Placeholder 3"/>
          <p:cNvSpPr>
            <a:spLocks noGrp="1"/>
          </p:cNvSpPr>
          <p:nvPr>
            <p:ph type="sldNum" sz="quarter" idx="10"/>
          </p:nvPr>
        </p:nvSpPr>
        <p:spPr/>
        <p:txBody>
          <a:bodyPr/>
          <a:lstStyle/>
          <a:p>
            <a:fld id="{82CB2D5B-B2B0-2742-8C9D-FD9A049DB3C4}" type="slidenum">
              <a:rPr lang="en-US" smtClean="0"/>
              <a:t>11</a:t>
            </a:fld>
            <a:endParaRPr lang="en-US"/>
          </a:p>
        </p:txBody>
      </p:sp>
    </p:spTree>
    <p:extLst>
      <p:ext uri="{BB962C8B-B14F-4D97-AF65-F5344CB8AC3E}">
        <p14:creationId xmlns:p14="http://schemas.microsoft.com/office/powerpoint/2010/main" val="26085640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en-US" smtClean="0"/>
              <a:t>Click to edit Master title style</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97807CAD-4953-1643-8A52-10A40A4798AB}" type="datetimeFigureOut">
              <a:rPr lang="en-US" smtClean="0"/>
              <a:t>3/29/17</a:t>
            </a:fld>
            <a:endParaRPr lang="en-US"/>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lang="en-US"/>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5" name="TextBox 14"/>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1" name="Rectangle 10"/>
          <p:cNvSpPr/>
          <p:nvPr/>
        </p:nvSpPr>
        <p:spPr>
          <a:xfrm>
            <a:off x="4624388" y="228600"/>
            <a:ext cx="2057400" cy="203911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6802438" y="2377440"/>
            <a:ext cx="2057400" cy="20391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sp>
        <p:nvSpPr>
          <p:cNvPr id="8" name="Rectangle 7"/>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5" name="Date Placeholder 4"/>
          <p:cNvSpPr>
            <a:spLocks noGrp="1"/>
          </p:cNvSpPr>
          <p:nvPr>
            <p:ph type="dt" sz="half" idx="10"/>
          </p:nvPr>
        </p:nvSpPr>
        <p:spPr/>
        <p:txBody>
          <a:bodyPr/>
          <a:lstStyle/>
          <a:p>
            <a:fld id="{97807CAD-4953-1643-8A52-10A40A4798AB}" type="datetimeFigureOut">
              <a:rPr lang="en-US" smtClean="0"/>
              <a:t>3/29/17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59AA5B7-FD8A-C945-8DDB-79EBD4D73201}" type="slidenum">
              <a:rPr lang="en-US" smtClean="0"/>
              <a:t>‹#›</a:t>
            </a:fld>
            <a:endParaRPr lang="en-US"/>
          </a:p>
        </p:txBody>
      </p:sp>
      <p:sp>
        <p:nvSpPr>
          <p:cNvPr id="12" name="Content Placeholder 2"/>
          <p:cNvSpPr>
            <a:spLocks noGrp="1"/>
          </p:cNvSpPr>
          <p:nvPr>
            <p:ph sz="half" idx="17"/>
          </p:nvPr>
        </p:nvSpPr>
        <p:spPr>
          <a:xfrm>
            <a:off x="502920" y="1985963"/>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4" name="Content Placeholder 2"/>
          <p:cNvSpPr>
            <a:spLocks noGrp="1"/>
          </p:cNvSpPr>
          <p:nvPr>
            <p:ph sz="half" idx="18"/>
          </p:nvPr>
        </p:nvSpPr>
        <p:spPr>
          <a:xfrm>
            <a:off x="502920" y="4164965"/>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5"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6"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6" name="Rectangle 5"/>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TextBox 7"/>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97807CAD-4953-1643-8A52-10A40A4798AB}" type="datetimeFigureOut">
              <a:rPr lang="en-US" smtClean="0"/>
              <a:t>3/29/17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59AA5B7-FD8A-C945-8DDB-79EBD4D73201}"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5" name="Rectangle 4"/>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Date Placeholder 1"/>
          <p:cNvSpPr>
            <a:spLocks noGrp="1"/>
          </p:cNvSpPr>
          <p:nvPr>
            <p:ph type="dt" sz="half" idx="10"/>
          </p:nvPr>
        </p:nvSpPr>
        <p:spPr/>
        <p:txBody>
          <a:bodyPr/>
          <a:lstStyle/>
          <a:p>
            <a:fld id="{97807CAD-4953-1643-8A52-10A40A4798AB}" type="datetimeFigureOut">
              <a:rPr lang="en-US" smtClean="0"/>
              <a:t>3/29/17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59AA5B7-FD8A-C945-8DDB-79EBD4D73201}"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282575" y="228600"/>
            <a:ext cx="3451225"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5" y="2571750"/>
            <a:ext cx="3255264" cy="1162050"/>
          </a:xfrm>
        </p:spPr>
        <p:txBody>
          <a:bodyPr anchor="b">
            <a:normAutofit/>
          </a:bodyPr>
          <a:lstStyle>
            <a:lvl1pPr algn="l">
              <a:defRPr sz="2600" b="0">
                <a:solidFill>
                  <a:schemeClr val="bg1"/>
                </a:solidFill>
              </a:defRPr>
            </a:lvl1pPr>
          </a:lstStyle>
          <a:p>
            <a:r>
              <a:rPr lang="en-US" smtClean="0"/>
              <a:t>Click to edit Master title style</a:t>
            </a:r>
            <a:endParaRPr dirty="0"/>
          </a:p>
        </p:txBody>
      </p:sp>
      <p:sp>
        <p:nvSpPr>
          <p:cNvPr id="3" name="Content Placeholder 2"/>
          <p:cNvSpPr>
            <a:spLocks noGrp="1"/>
          </p:cNvSpPr>
          <p:nvPr>
            <p:ph idx="1"/>
          </p:nvPr>
        </p:nvSpPr>
        <p:spPr>
          <a:xfrm>
            <a:off x="4168775" y="273050"/>
            <a:ext cx="4597399" cy="5853113"/>
          </a:xfrm>
        </p:spPr>
        <p:txBody>
          <a:bodyPr>
            <a:normAutofit/>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381093" y="3733800"/>
            <a:ext cx="3255264"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97807CAD-4953-1643-8A52-10A40A4798AB}" type="datetimeFigureOut">
              <a:rPr lang="en-US" smtClean="0"/>
              <a:t>3/29/17</a:t>
            </a:fld>
            <a:endParaRPr lang="en-US"/>
          </a:p>
        </p:txBody>
      </p:sp>
      <p:sp>
        <p:nvSpPr>
          <p:cNvPr id="6" name="Footer Placeholder 5"/>
          <p:cNvSpPr>
            <a:spLocks noGrp="1"/>
          </p:cNvSpPr>
          <p:nvPr>
            <p:ph type="ftr" sz="quarter" idx="11"/>
          </p:nvPr>
        </p:nvSpPr>
        <p:spPr>
          <a:xfrm>
            <a:off x="3859305" y="6423585"/>
            <a:ext cx="3316941" cy="365125"/>
          </a:xfrm>
        </p:spPr>
        <p:txBody>
          <a:bodyPr/>
          <a:lstStyle/>
          <a:p>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169404" y="3124200"/>
            <a:ext cx="3898272" cy="87153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6" y="228600"/>
            <a:ext cx="3460658" cy="634523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4169404" y="3995737"/>
            <a:ext cx="3898272" cy="2147888"/>
          </a:xfrm>
        </p:spPr>
        <p:txBody>
          <a:bodyPr/>
          <a:lstStyle>
            <a:lvl1pPr marL="0" indent="0">
              <a:spcBef>
                <a:spcPts val="6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97807CAD-4953-1643-8A52-10A40A4798AB}" type="datetimeFigureOut">
              <a:rPr lang="en-US" smtClean="0"/>
              <a:t>3/29/17</a:t>
            </a:fld>
            <a:endParaRPr lang="en-US"/>
          </a:p>
        </p:txBody>
      </p:sp>
      <p:sp>
        <p:nvSpPr>
          <p:cNvPr id="6" name="Footer Placeholder 5"/>
          <p:cNvSpPr>
            <a:spLocks noGrp="1"/>
          </p:cNvSpPr>
          <p:nvPr>
            <p:ph type="ftr" sz="quarter" idx="11"/>
          </p:nvPr>
        </p:nvSpPr>
        <p:spPr>
          <a:xfrm>
            <a:off x="4191000" y="6423585"/>
            <a:ext cx="3005138" cy="365125"/>
          </a:xfrm>
        </p:spPr>
        <p:txBody>
          <a:bodyPr/>
          <a:lstStyle/>
          <a:p>
            <a:endParaRPr lang="en-US"/>
          </a:p>
        </p:txBody>
      </p:sp>
      <p:sp>
        <p:nvSpPr>
          <p:cNvPr id="7" name="Slide Number Placeholder 6"/>
          <p:cNvSpPr>
            <a:spLocks noGrp="1"/>
          </p:cNvSpPr>
          <p:nvPr>
            <p:ph type="sldNum" sz="quarter" idx="12"/>
          </p:nvPr>
        </p:nvSpPr>
        <p:spPr/>
        <p:txBody>
          <a:bodyPr/>
          <a:lstStyle/>
          <a:p>
            <a:fld id="{259AA5B7-FD8A-C945-8DDB-79EBD4D73201}" type="slidenum">
              <a:rPr lang="en-US" smtClean="0"/>
              <a:t>‹#›</a:t>
            </a:fld>
            <a:endParaRPr lang="en-US"/>
          </a:p>
        </p:txBody>
      </p:sp>
      <p:sp>
        <p:nvSpPr>
          <p:cNvPr id="10" name="TextBox 9"/>
          <p:cNvSpPr txBox="1"/>
          <p:nvPr/>
        </p:nvSpPr>
        <p:spPr>
          <a:xfrm>
            <a:off x="3990110" y="3370730"/>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506505" y="4424082"/>
            <a:ext cx="6191157" cy="83371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5" y="228600"/>
            <a:ext cx="637838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506505" y="5257799"/>
            <a:ext cx="6191157" cy="885825"/>
          </a:xfrm>
        </p:spPr>
        <p:txBody>
          <a:bodyPr/>
          <a:lstStyle>
            <a:lvl1pPr marL="0" indent="0">
              <a:spcBef>
                <a:spcPts val="3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7807CAD-4953-1643-8A52-10A40A4798AB}" type="datetimeFigureOut">
              <a:rPr lang="en-US" smtClean="0"/>
              <a:t>3/29/17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59AA5B7-FD8A-C945-8DDB-79EBD4D73201}" type="slidenum">
              <a:rPr lang="en-US" smtClean="0"/>
              <a:t>‹#›</a:t>
            </a:fld>
            <a:endParaRPr lang="en-US"/>
          </a:p>
        </p:txBody>
      </p:sp>
      <p:sp>
        <p:nvSpPr>
          <p:cNvPr id="8" name="Rectangle 7"/>
          <p:cNvSpPr/>
          <p:nvPr/>
        </p:nvSpPr>
        <p:spPr>
          <a:xfrm>
            <a:off x="6802438" y="22860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6802438" y="2377440"/>
            <a:ext cx="2057400" cy="20391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327212" y="4632792"/>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2 Pictures with Caption">
    <p:spTree>
      <p:nvGrpSpPr>
        <p:cNvPr id="1" name=""/>
        <p:cNvGrpSpPr/>
        <p:nvPr/>
      </p:nvGrpSpPr>
      <p:grpSpPr>
        <a:xfrm>
          <a:off x="0" y="0"/>
          <a:ext cx="0" cy="0"/>
          <a:chOff x="0" y="0"/>
          <a:chExt cx="0" cy="0"/>
        </a:xfrm>
      </p:grpSpPr>
      <p:sp>
        <p:nvSpPr>
          <p:cNvPr id="8" name="Rectangle 7"/>
          <p:cNvSpPr/>
          <p:nvPr/>
        </p:nvSpPr>
        <p:spPr>
          <a:xfrm>
            <a:off x="282574" y="228600"/>
            <a:ext cx="6387167"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4" y="2571750"/>
            <a:ext cx="6181611"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381094" y="3733800"/>
            <a:ext cx="6179566"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5212262" y="6235607"/>
            <a:ext cx="1348398" cy="365125"/>
          </a:xfrm>
        </p:spPr>
        <p:txBody>
          <a:bodyPr/>
          <a:lstStyle>
            <a:lvl1pPr>
              <a:defRPr>
                <a:solidFill>
                  <a:schemeClr val="bg1"/>
                </a:solidFill>
              </a:defRPr>
            </a:lvl1pPr>
          </a:lstStyle>
          <a:p>
            <a:fld id="{97807CAD-4953-1643-8A52-10A40A4798AB}" type="datetimeFigureOut">
              <a:rPr lang="en-US" smtClean="0"/>
              <a:t>3/29/17</a:t>
            </a:fld>
            <a:endParaRPr lang="en-US"/>
          </a:p>
        </p:txBody>
      </p:sp>
      <p:sp>
        <p:nvSpPr>
          <p:cNvPr id="6" name="Footer Placeholder 5"/>
          <p:cNvSpPr>
            <a:spLocks noGrp="1"/>
          </p:cNvSpPr>
          <p:nvPr>
            <p:ph type="ftr" sz="quarter" idx="11"/>
          </p:nvPr>
        </p:nvSpPr>
        <p:spPr>
          <a:xfrm>
            <a:off x="381095" y="6235607"/>
            <a:ext cx="4648105" cy="365125"/>
          </a:xfrm>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p:txBody>
          <a:bodyPr/>
          <a:lstStyle/>
          <a:p>
            <a:fld id="{259AA5B7-FD8A-C945-8DDB-79EBD4D73201}" type="slidenum">
              <a:rPr lang="en-US" smtClean="0"/>
              <a:t>‹#›</a:t>
            </a:fld>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0" name="Rectangle 9"/>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6802438" y="2374940"/>
            <a:ext cx="2057400" cy="2039112"/>
          </a:xfrm>
        </p:spPr>
        <p:txBody>
          <a:bodyPr/>
          <a:lstStyle>
            <a:lvl1pPr>
              <a:buNone/>
              <a:defRPr/>
            </a:lvl1pPr>
          </a:lstStyle>
          <a:p>
            <a:r>
              <a:rPr lang="en-US" smtClean="0"/>
              <a:t>Drag picture to placeholder or click icon to add</a:t>
            </a:r>
            <a:endParaRPr/>
          </a:p>
        </p:txBody>
      </p:sp>
      <p:sp>
        <p:nvSpPr>
          <p:cNvPr id="13" name="Picture Placeholder 12"/>
          <p:cNvSpPr>
            <a:spLocks noGrp="1"/>
          </p:cNvSpPr>
          <p:nvPr>
            <p:ph type="pic" sz="quarter" idx="14"/>
          </p:nvPr>
        </p:nvSpPr>
        <p:spPr>
          <a:xfrm>
            <a:off x="6802438" y="4535424"/>
            <a:ext cx="2057400" cy="2039112"/>
          </a:xfrm>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3 Pictures with Caption">
    <p:spTree>
      <p:nvGrpSpPr>
        <p:cNvPr id="1" name=""/>
        <p:cNvGrpSpPr/>
        <p:nvPr/>
      </p:nvGrpSpPr>
      <p:grpSpPr>
        <a:xfrm>
          <a:off x="0" y="0"/>
          <a:ext cx="0" cy="0"/>
          <a:chOff x="0" y="0"/>
          <a:chExt cx="0" cy="0"/>
        </a:xfrm>
      </p:grpSpPr>
      <p:sp>
        <p:nvSpPr>
          <p:cNvPr id="8" name="Rectangle 7"/>
          <p:cNvSpPr/>
          <p:nvPr/>
        </p:nvSpPr>
        <p:spPr>
          <a:xfrm>
            <a:off x="282575" y="228600"/>
            <a:ext cx="423545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4" y="2571750"/>
            <a:ext cx="4016633"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381094" y="3733800"/>
            <a:ext cx="4015304"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048000" y="6235607"/>
            <a:ext cx="1348398" cy="365125"/>
          </a:xfrm>
        </p:spPr>
        <p:txBody>
          <a:bodyPr/>
          <a:lstStyle>
            <a:lvl1pPr>
              <a:defRPr>
                <a:solidFill>
                  <a:schemeClr val="bg1"/>
                </a:solidFill>
              </a:defRPr>
            </a:lvl1pPr>
          </a:lstStyle>
          <a:p>
            <a:fld id="{97807CAD-4953-1643-8A52-10A40A4798AB}" type="datetimeFigureOut">
              <a:rPr lang="en-US" smtClean="0"/>
              <a:t>3/29/17</a:t>
            </a:fld>
            <a:endParaRPr lang="en-US"/>
          </a:p>
        </p:txBody>
      </p:sp>
      <p:sp>
        <p:nvSpPr>
          <p:cNvPr id="6" name="Footer Placeholder 5"/>
          <p:cNvSpPr>
            <a:spLocks noGrp="1"/>
          </p:cNvSpPr>
          <p:nvPr>
            <p:ph type="ftr" sz="quarter" idx="11"/>
          </p:nvPr>
        </p:nvSpPr>
        <p:spPr>
          <a:xfrm>
            <a:off x="381095" y="6235607"/>
            <a:ext cx="2590705" cy="365125"/>
          </a:xfrm>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p:txBody>
          <a:bodyPr/>
          <a:lstStyle/>
          <a:p>
            <a:fld id="{259AA5B7-FD8A-C945-8DDB-79EBD4D73201}" type="slidenum">
              <a:rPr lang="en-US" smtClean="0"/>
              <a:t>‹#›</a:t>
            </a:fld>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0" name="Rectangle 9"/>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4388" y="4534726"/>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4624388" y="228600"/>
            <a:ext cx="2057400" cy="2039112"/>
          </a:xfrm>
        </p:spPr>
        <p:txBody>
          <a:bodyPr/>
          <a:lstStyle>
            <a:lvl1pPr>
              <a:buNone/>
              <a:defRPr/>
            </a:lvl1pPr>
          </a:lstStyle>
          <a:p>
            <a:r>
              <a:rPr lang="en-US" smtClean="0"/>
              <a:t>Drag picture to placeholder or click icon to add</a:t>
            </a:r>
            <a:endParaRPr/>
          </a:p>
        </p:txBody>
      </p:sp>
      <p:sp>
        <p:nvSpPr>
          <p:cNvPr id="13" name="Picture Placeholder 12"/>
          <p:cNvSpPr>
            <a:spLocks noGrp="1"/>
          </p:cNvSpPr>
          <p:nvPr>
            <p:ph type="pic" sz="quarter" idx="14"/>
          </p:nvPr>
        </p:nvSpPr>
        <p:spPr>
          <a:xfrm>
            <a:off x="4624388" y="2381663"/>
            <a:ext cx="2057400" cy="2039112"/>
          </a:xfrm>
        </p:spPr>
        <p:txBody>
          <a:bodyPr/>
          <a:lstStyle>
            <a:lvl1pPr>
              <a:buNone/>
              <a:defRPr/>
            </a:lvl1pPr>
          </a:lstStyle>
          <a:p>
            <a:r>
              <a:rPr lang="en-US" smtClean="0"/>
              <a:t>Drag picture to placeholder or click icon to add</a:t>
            </a:r>
            <a:endParaRPr/>
          </a:p>
        </p:txBody>
      </p:sp>
      <p:sp>
        <p:nvSpPr>
          <p:cNvPr id="14" name="Picture Placeholder 12"/>
          <p:cNvSpPr>
            <a:spLocks noGrp="1"/>
          </p:cNvSpPr>
          <p:nvPr>
            <p:ph type="pic" sz="quarter" idx="15"/>
          </p:nvPr>
        </p:nvSpPr>
        <p:spPr>
          <a:xfrm>
            <a:off x="6803136" y="2381662"/>
            <a:ext cx="2057400" cy="4187952"/>
          </a:xfrm>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3 Pictures with Caption, Alt.">
    <p:spTree>
      <p:nvGrpSpPr>
        <p:cNvPr id="1" name=""/>
        <p:cNvGrpSpPr/>
        <p:nvPr/>
      </p:nvGrpSpPr>
      <p:grpSpPr>
        <a:xfrm>
          <a:off x="0" y="0"/>
          <a:ext cx="0" cy="0"/>
          <a:chOff x="0" y="0"/>
          <a:chExt cx="0" cy="0"/>
        </a:xfrm>
      </p:grpSpPr>
      <p:sp>
        <p:nvSpPr>
          <p:cNvPr id="11" name="Rectangle 10"/>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53000" y="3124200"/>
            <a:ext cx="3108960" cy="87153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5" y="2365248"/>
            <a:ext cx="424011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4953000" y="3995737"/>
            <a:ext cx="3108960" cy="2147888"/>
          </a:xfrm>
        </p:spPr>
        <p:txBody>
          <a:bodyPr/>
          <a:lstStyle>
            <a:lvl1pPr marL="0" indent="0">
              <a:spcBef>
                <a:spcPts val="6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97807CAD-4953-1643-8A52-10A40A4798AB}" type="datetimeFigureOut">
              <a:rPr lang="en-US" smtClean="0"/>
              <a:t>3/29/17</a:t>
            </a:fld>
            <a:endParaRPr lang="en-US"/>
          </a:p>
        </p:txBody>
      </p:sp>
      <p:sp>
        <p:nvSpPr>
          <p:cNvPr id="6" name="Footer Placeholder 5"/>
          <p:cNvSpPr>
            <a:spLocks noGrp="1"/>
          </p:cNvSpPr>
          <p:nvPr>
            <p:ph type="ftr" sz="quarter" idx="11"/>
          </p:nvPr>
        </p:nvSpPr>
        <p:spPr>
          <a:xfrm>
            <a:off x="4191000" y="6423585"/>
            <a:ext cx="3005138" cy="365125"/>
          </a:xfrm>
        </p:spPr>
        <p:txBody>
          <a:bodyPr/>
          <a:lstStyle/>
          <a:p>
            <a:endParaRPr lang="en-US"/>
          </a:p>
        </p:txBody>
      </p:sp>
      <p:sp>
        <p:nvSpPr>
          <p:cNvPr id="7" name="Slide Number Placeholder 6"/>
          <p:cNvSpPr>
            <a:spLocks noGrp="1"/>
          </p:cNvSpPr>
          <p:nvPr>
            <p:ph type="sldNum" sz="quarter" idx="12"/>
          </p:nvPr>
        </p:nvSpPr>
        <p:spPr/>
        <p:txBody>
          <a:bodyPr/>
          <a:lstStyle/>
          <a:p>
            <a:fld id="{259AA5B7-FD8A-C945-8DDB-79EBD4D73201}" type="slidenum">
              <a:rPr lang="en-US" smtClean="0"/>
              <a:t>‹#›</a:t>
            </a:fld>
            <a:endParaRPr lang="en-US"/>
          </a:p>
        </p:txBody>
      </p:sp>
      <p:sp>
        <p:nvSpPr>
          <p:cNvPr id="10" name="TextBox 9"/>
          <p:cNvSpPr txBox="1"/>
          <p:nvPr/>
        </p:nvSpPr>
        <p:spPr>
          <a:xfrm>
            <a:off x="4750361" y="3370730"/>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
        <p:nvSpPr>
          <p:cNvPr id="14" name="Picture Placeholder 12"/>
          <p:cNvSpPr>
            <a:spLocks noGrp="1"/>
          </p:cNvSpPr>
          <p:nvPr>
            <p:ph type="pic" sz="quarter" idx="13"/>
          </p:nvPr>
        </p:nvSpPr>
        <p:spPr>
          <a:xfrm>
            <a:off x="277905" y="228600"/>
            <a:ext cx="2057400" cy="2039112"/>
          </a:xfrm>
        </p:spPr>
        <p:txBody>
          <a:bodyPr/>
          <a:lstStyle>
            <a:lvl1pPr>
              <a:buNone/>
              <a:defRPr/>
            </a:lvl1pPr>
          </a:lstStyle>
          <a:p>
            <a:r>
              <a:rPr lang="en-US" smtClean="0"/>
              <a:t>Drag picture to placeholder or click icon to add</a:t>
            </a:r>
            <a:endParaRPr/>
          </a:p>
        </p:txBody>
      </p:sp>
      <p:sp>
        <p:nvSpPr>
          <p:cNvPr id="15" name="Picture Placeholder 12"/>
          <p:cNvSpPr>
            <a:spLocks noGrp="1"/>
          </p:cNvSpPr>
          <p:nvPr>
            <p:ph type="pic" sz="quarter" idx="14"/>
          </p:nvPr>
        </p:nvSpPr>
        <p:spPr>
          <a:xfrm>
            <a:off x="2460625" y="228600"/>
            <a:ext cx="2057400" cy="2039112"/>
          </a:xfrm>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itle and Vertical Text">
    <p:spTree>
      <p:nvGrpSpPr>
        <p:cNvPr id="1" name=""/>
        <p:cNvGrpSpPr/>
        <p:nvPr/>
      </p:nvGrpSpPr>
      <p:grpSpPr>
        <a:xfrm>
          <a:off x="0" y="0"/>
          <a:ext cx="0" cy="0"/>
          <a:chOff x="0" y="0"/>
          <a:chExt cx="0" cy="0"/>
        </a:xfrm>
      </p:grpSpPr>
      <p:sp>
        <p:nvSpPr>
          <p:cNvPr id="7" name="Rectangle 6"/>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97807CAD-4953-1643-8A52-10A40A4798AB}" type="datetimeFigureOut">
              <a:rPr lang="en-US" smtClean="0"/>
              <a:t>3/29/17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9AA5B7-FD8A-C945-8DDB-79EBD4D73201}"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7" name="Rectangle 6"/>
          <p:cNvSpPr/>
          <p:nvPr/>
        </p:nvSpPr>
        <p:spPr>
          <a:xfrm>
            <a:off x="8210550" y="282574"/>
            <a:ext cx="642097"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97807CAD-4953-1643-8A52-10A40A4798AB}" type="datetimeFigureOut">
              <a:rPr lang="en-US" smtClean="0"/>
              <a:t>3/29/17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9AA5B7-FD8A-C945-8DDB-79EBD4D73201}" type="slidenum">
              <a:rPr lang="en-US" smtClean="0"/>
              <a:t>‹#›</a:t>
            </a:fld>
            <a:endParaRPr lang="en-US"/>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10" name="Rectangle 9"/>
          <p:cNvSpPr/>
          <p:nvPr/>
        </p:nvSpPr>
        <p:spPr>
          <a:xfrm>
            <a:off x="8068235" y="282574"/>
            <a:ext cx="91440"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Vertical Title and Text">
    <p:spTree>
      <p:nvGrpSpPr>
        <p:cNvPr id="1" name=""/>
        <p:cNvGrpSpPr/>
        <p:nvPr/>
      </p:nvGrpSpPr>
      <p:grpSpPr>
        <a:xfrm>
          <a:off x="0" y="0"/>
          <a:ext cx="0" cy="0"/>
          <a:chOff x="0" y="0"/>
          <a:chExt cx="0" cy="0"/>
        </a:xfrm>
      </p:grpSpPr>
      <p:sp>
        <p:nvSpPr>
          <p:cNvPr id="10" name="Rectangle 9"/>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995772" y="954742"/>
            <a:ext cx="681318" cy="5171422"/>
          </a:xfrm>
        </p:spPr>
        <p:txBody>
          <a:bodyPr vert="eaVert" anchor="t" anchorCtr="0"/>
          <a:lstStyle/>
          <a:p>
            <a:r>
              <a:rPr lang="en-US" smtClean="0"/>
              <a:t>Click to edit Master title style</a:t>
            </a:r>
            <a:endParaRPr/>
          </a:p>
        </p:txBody>
      </p:sp>
      <p:sp>
        <p:nvSpPr>
          <p:cNvPr id="3" name="Vertical Text Placeholder 2"/>
          <p:cNvSpPr>
            <a:spLocks noGrp="1"/>
          </p:cNvSpPr>
          <p:nvPr>
            <p:ph type="body" orient="vert" idx="1"/>
          </p:nvPr>
        </p:nvSpPr>
        <p:spPr>
          <a:xfrm>
            <a:off x="457200" y="958756"/>
            <a:ext cx="6858000" cy="5184869"/>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97807CAD-4953-1643-8A52-10A40A4798AB}" type="datetimeFigureOut">
              <a:rPr lang="en-US" smtClean="0"/>
              <a:t>3/29/17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9AA5B7-FD8A-C945-8DDB-79EBD4D73201}" type="slidenum">
              <a:rPr lang="en-US" smtClean="0"/>
              <a:t>‹#›</a:t>
            </a:fld>
            <a:endParaRPr lang="en-US"/>
          </a:p>
        </p:txBody>
      </p:sp>
      <p:sp>
        <p:nvSpPr>
          <p:cNvPr id="9" name="TextBox 8"/>
          <p:cNvSpPr txBox="1"/>
          <p:nvPr/>
        </p:nvSpPr>
        <p:spPr>
          <a:xfrm rot="16200000">
            <a:off x="8593111" y="561668"/>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Alt.">
    <p:spTree>
      <p:nvGrpSpPr>
        <p:cNvPr id="1" name=""/>
        <p:cNvGrpSpPr/>
        <p:nvPr/>
      </p:nvGrpSpPr>
      <p:grpSpPr>
        <a:xfrm>
          <a:off x="0" y="0"/>
          <a:ext cx="0" cy="0"/>
          <a:chOff x="0" y="0"/>
          <a:chExt cx="0" cy="0"/>
        </a:xfrm>
      </p:grpSpPr>
      <p:sp>
        <p:nvSpPr>
          <p:cNvPr id="7" name="Rectangle 6"/>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8474" y="134471"/>
            <a:ext cx="7556313" cy="995082"/>
          </a:xfrm>
        </p:spPr>
        <p:txBody>
          <a:bodyPr anchor="b" anchorCtr="0"/>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97807CAD-4953-1643-8A52-10A40A4798AB}" type="datetimeFigureOut">
              <a:rPr lang="en-US" smtClean="0"/>
              <a:t>3/29/17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9AA5B7-FD8A-C945-8DDB-79EBD4D73201}" type="slidenum">
              <a:rPr lang="en-US" smtClean="0"/>
              <a:t>‹#›</a:t>
            </a:fld>
            <a:endParaRPr lang="en-US"/>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10" name="Text Placeholder 3"/>
          <p:cNvSpPr>
            <a:spLocks noGrp="1"/>
          </p:cNvSpPr>
          <p:nvPr>
            <p:ph type="body" sz="half" idx="2"/>
          </p:nvPr>
        </p:nvSpPr>
        <p:spPr>
          <a:xfrm>
            <a:off x="498518" y="1129553"/>
            <a:ext cx="7558960" cy="774700"/>
          </a:xfrm>
        </p:spPr>
        <p:txBody>
          <a:bodyPr vert="horz" lIns="91440" tIns="45720" rIns="91440" bIns="45720" rtlCol="0" anchor="t" anchorCtr="0">
            <a:noAutofit/>
          </a:bodyPr>
          <a:lstStyle>
            <a:lvl1pPr marL="0" indent="0">
              <a:buNone/>
              <a:defRPr kumimoji="0" sz="2400" b="0" i="0" u="none" strike="noStrike" kern="1200" cap="none" spc="0" normalizeH="0" baseline="0">
                <a:ln>
                  <a:noFill/>
                </a:ln>
                <a:solidFill>
                  <a:schemeClr val="accent3"/>
                </a:solidFill>
                <a:effectLst/>
                <a:uLnTx/>
                <a:uFillTx/>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Slide with 2 Pictures">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en-US" smtClean="0"/>
              <a:t>Click to edit Master title style</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97807CAD-4953-1643-8A52-10A40A4798AB}" type="datetimeFigureOut">
              <a:rPr lang="en-US" smtClean="0"/>
              <a:t>3/29/17</a:t>
            </a:fld>
            <a:endParaRPr lang="en-US"/>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lang="en-US"/>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Picture Placeholder 12"/>
          <p:cNvSpPr>
            <a:spLocks noGrp="1"/>
          </p:cNvSpPr>
          <p:nvPr>
            <p:ph type="pic" sz="quarter" idx="12"/>
          </p:nvPr>
        </p:nvSpPr>
        <p:spPr>
          <a:xfrm>
            <a:off x="4624388" y="228600"/>
            <a:ext cx="2057400" cy="2039112"/>
          </a:xfrm>
        </p:spPr>
        <p:txBody>
          <a:bodyPr/>
          <a:lstStyle>
            <a:lvl1pPr>
              <a:buNone/>
              <a:defRPr/>
            </a:lvl1pPr>
          </a:lstStyle>
          <a:p>
            <a:r>
              <a:rPr lang="en-US" smtClean="0"/>
              <a:t>Drag picture to placeholder or click icon to add</a:t>
            </a:r>
            <a:endParaRPr/>
          </a:p>
        </p:txBody>
      </p:sp>
      <p:sp>
        <p:nvSpPr>
          <p:cNvPr id="14" name="Picture Placeholder 12"/>
          <p:cNvSpPr>
            <a:spLocks noGrp="1"/>
          </p:cNvSpPr>
          <p:nvPr>
            <p:ph type="pic" sz="quarter" idx="13"/>
          </p:nvPr>
        </p:nvSpPr>
        <p:spPr>
          <a:xfrm>
            <a:off x="6802438" y="2377440"/>
            <a:ext cx="2057400" cy="2039112"/>
          </a:xfrm>
        </p:spPr>
        <p:txBody>
          <a:bodyPr/>
          <a:lstStyle>
            <a:lvl1pPr>
              <a:buNone/>
              <a:defRPr/>
            </a:lvl1pPr>
          </a:lstStyle>
          <a:p>
            <a:r>
              <a:rPr lang="en-US" smtClean="0"/>
              <a:t>Drag picture to placeholder or click icon to add</a:t>
            </a:r>
            <a:endParaRPr/>
          </a:p>
        </p:txBody>
      </p:sp>
      <p:sp>
        <p:nvSpPr>
          <p:cNvPr id="16" name="Text Placeholder 3"/>
          <p:cNvSpPr>
            <a:spLocks noGrp="1"/>
          </p:cNvSpPr>
          <p:nvPr>
            <p:ph type="body" sz="half" idx="2"/>
          </p:nvPr>
        </p:nvSpPr>
        <p:spPr>
          <a:xfrm>
            <a:off x="857250" y="1779494"/>
            <a:ext cx="3086100" cy="2040905"/>
          </a:xfrm>
        </p:spPr>
        <p:txBody>
          <a:bodyPr lIns="45720" tIns="45720" rIns="45720" anchor="t">
            <a:noAutofit/>
          </a:bodyPr>
          <a:lstStyle>
            <a:lvl1pPr marL="0" indent="0" algn="ctr">
              <a:spcBef>
                <a:spcPts val="600"/>
              </a:spcBef>
              <a:buNone/>
              <a:defRPr sz="4600">
                <a:solidFill>
                  <a:schemeClr val="bg1"/>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5" name="TextBox 14"/>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658907" y="228600"/>
            <a:ext cx="820093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2286000" y="3124200"/>
            <a:ext cx="5638800" cy="1362075"/>
          </a:xfrm>
        </p:spPr>
        <p:txBody>
          <a:bodyPr anchor="b" anchorCtr="0">
            <a:normAutofit/>
          </a:bodyPr>
          <a:lstStyle>
            <a:lvl1pPr algn="l">
              <a:defRPr sz="3200" b="0" cap="none" baseline="0">
                <a:solidFill>
                  <a:schemeClr val="bg1"/>
                </a:solidFill>
              </a:defRPr>
            </a:lvl1pPr>
          </a:lstStyle>
          <a:p>
            <a:r>
              <a:rPr lang="en-US" smtClean="0"/>
              <a:t>Click to edit Master title style</a:t>
            </a:r>
            <a:endParaRPr/>
          </a:p>
        </p:txBody>
      </p:sp>
      <p:sp>
        <p:nvSpPr>
          <p:cNvPr id="3" name="Text Placeholder 2"/>
          <p:cNvSpPr>
            <a:spLocks noGrp="1"/>
          </p:cNvSpPr>
          <p:nvPr>
            <p:ph type="body" idx="1"/>
          </p:nvPr>
        </p:nvSpPr>
        <p:spPr>
          <a:xfrm>
            <a:off x="2286000" y="4495800"/>
            <a:ext cx="5638800" cy="1500187"/>
          </a:xfrm>
        </p:spPr>
        <p:txBody>
          <a:bodyPr anchor="t" anchorCtr="0">
            <a:normAutofit/>
          </a:bodyPr>
          <a:lstStyle>
            <a:lvl1pPr marL="0" indent="0">
              <a:spcBef>
                <a:spcPts val="300"/>
              </a:spcBef>
              <a:buNone/>
              <a:defRPr sz="1400" cap="none"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658906" y="6248774"/>
            <a:ext cx="1474694" cy="365125"/>
          </a:xfrm>
        </p:spPr>
        <p:txBody>
          <a:bodyPr/>
          <a:lstStyle>
            <a:lvl1pPr algn="l">
              <a:defRPr>
                <a:solidFill>
                  <a:schemeClr val="bg1"/>
                </a:solidFill>
              </a:defRPr>
            </a:lvl1pPr>
          </a:lstStyle>
          <a:p>
            <a:fld id="{97807CAD-4953-1643-8A52-10A40A4798AB}" type="datetimeFigureOut">
              <a:rPr lang="en-US" smtClean="0"/>
              <a:t>3/29/17</a:t>
            </a:fld>
            <a:endParaRPr lang="en-US"/>
          </a:p>
        </p:txBody>
      </p:sp>
      <p:sp>
        <p:nvSpPr>
          <p:cNvPr id="5" name="Footer Placeholder 4"/>
          <p:cNvSpPr>
            <a:spLocks noGrp="1"/>
          </p:cNvSpPr>
          <p:nvPr>
            <p:ph type="ftr" sz="quarter" idx="11"/>
          </p:nvPr>
        </p:nvSpPr>
        <p:spPr>
          <a:xfrm>
            <a:off x="2286000" y="6248774"/>
            <a:ext cx="5638800" cy="365125"/>
          </a:xfrm>
        </p:spPr>
        <p:txBody>
          <a:bodyPr/>
          <a:lstStyle>
            <a:lvl1pPr>
              <a:defRPr>
                <a:solidFill>
                  <a:schemeClr val="bg1"/>
                </a:solidFill>
              </a:defRPr>
            </a:lvl1pPr>
          </a:lstStyle>
          <a:p>
            <a:endParaRPr lang="en-US"/>
          </a:p>
        </p:txBody>
      </p:sp>
      <p:sp>
        <p:nvSpPr>
          <p:cNvPr id="6" name="Slide Number Placeholder 5"/>
          <p:cNvSpPr>
            <a:spLocks noGrp="1"/>
          </p:cNvSpPr>
          <p:nvPr>
            <p:ph type="sldNum" sz="quarter" idx="12"/>
          </p:nvPr>
        </p:nvSpPr>
        <p:spPr>
          <a:xfrm>
            <a:off x="8305800" y="6248774"/>
            <a:ext cx="554038" cy="365125"/>
          </a:xfrm>
        </p:spPr>
        <p:txBody>
          <a:bodyPr/>
          <a:lstStyle/>
          <a:p>
            <a:fld id="{259AA5B7-FD8A-C945-8DDB-79EBD4D73201}" type="slidenum">
              <a:rPr lang="en-US" smtClean="0"/>
              <a:t>‹#›</a:t>
            </a:fld>
            <a:endParaRPr lang="en-US"/>
          </a:p>
        </p:txBody>
      </p:sp>
      <p:sp>
        <p:nvSpPr>
          <p:cNvPr id="8" name="TextBox 7"/>
          <p:cNvSpPr txBox="1"/>
          <p:nvPr/>
        </p:nvSpPr>
        <p:spPr>
          <a:xfrm>
            <a:off x="2003612" y="3110754"/>
            <a:ext cx="260909" cy="615553"/>
          </a:xfrm>
          <a:prstGeom prst="rect">
            <a:avLst/>
          </a:prstGeom>
          <a:noFill/>
        </p:spPr>
        <p:txBody>
          <a:bodyPr wrap="square" lIns="0" tIns="0" rIns="0" bIns="0" rtlCol="0">
            <a:spAutoFit/>
          </a:bodyPr>
          <a:lstStyle/>
          <a:p>
            <a:r>
              <a:rPr sz="4000" b="1">
                <a:solidFill>
                  <a:schemeClr val="accent1">
                    <a:lumMod val="60000"/>
                    <a:lumOff val="40000"/>
                  </a:schemeClr>
                </a:solidFill>
              </a:rPr>
              <a:t>+</a:t>
            </a:r>
          </a:p>
        </p:txBody>
      </p:sp>
      <p:sp>
        <p:nvSpPr>
          <p:cNvPr id="9" name="Rectangle 8"/>
          <p:cNvSpPr/>
          <p:nvPr/>
        </p:nvSpPr>
        <p:spPr>
          <a:xfrm>
            <a:off x="285750" y="228600"/>
            <a:ext cx="212725" cy="634523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11" name="Rectangle 10"/>
          <p:cNvSpPr/>
          <p:nvPr/>
        </p:nvSpPr>
        <p:spPr>
          <a:xfrm>
            <a:off x="8210550" y="282574"/>
            <a:ext cx="642097"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8068235" y="282574"/>
            <a:ext cx="91440"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39987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97807CAD-4953-1643-8A52-10A40A4798AB}" type="datetimeFigureOut">
              <a:rPr lang="en-US" smtClean="0"/>
              <a:t>3/29/17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59AA5B7-FD8A-C945-8DDB-79EBD4D73201}"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0" name="Rectangle 9"/>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TextBox 11"/>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4" name="Content Placeholder 3"/>
          <p:cNvSpPr>
            <a:spLocks noGrp="1"/>
          </p:cNvSpPr>
          <p:nvPr>
            <p:ph sz="half" idx="2"/>
          </p:nvPr>
        </p:nvSpPr>
        <p:spPr>
          <a:xfrm>
            <a:off x="497541"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6" name="Content Placeholder 5"/>
          <p:cNvSpPr>
            <a:spLocks noGrp="1"/>
          </p:cNvSpPr>
          <p:nvPr>
            <p:ph sz="quarter" idx="4"/>
          </p:nvPr>
        </p:nvSpPr>
        <p:spPr>
          <a:xfrm>
            <a:off x="4399878"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97807CAD-4953-1643-8A52-10A40A4798AB}" type="datetimeFigureOut">
              <a:rPr lang="en-US" smtClean="0"/>
              <a:t>3/29/17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59AA5B7-FD8A-C945-8DDB-79EBD4D73201}" type="slidenum">
              <a:rPr lang="en-US" smtClean="0"/>
              <a:t>‹#›</a:t>
            </a:fld>
            <a:endParaRPr lang="en-US"/>
          </a:p>
        </p:txBody>
      </p:sp>
      <p:sp>
        <p:nvSpPr>
          <p:cNvPr id="3" name="Text Placeholder 2"/>
          <p:cNvSpPr>
            <a:spLocks noGrp="1"/>
          </p:cNvSpPr>
          <p:nvPr>
            <p:ph type="body" idx="1"/>
          </p:nvPr>
        </p:nvSpPr>
        <p:spPr>
          <a:xfrm>
            <a:off x="497541" y="2070847"/>
            <a:ext cx="3657600" cy="322729"/>
          </a:xfrm>
          <a:prstGeom prst="rect">
            <a:avLst/>
          </a:prstGeom>
          <a:solidFill>
            <a:schemeClr val="accent3"/>
          </a:solidFill>
        </p:spPr>
        <p:txBody>
          <a:bodyPr tIns="0" bIns="0" anchor="ctr" anchorCtr="0">
            <a:noAutofit/>
          </a:bodyPr>
          <a:lstStyle>
            <a:lvl1pPr marL="0" indent="0" algn="ctr">
              <a:spcBef>
                <a:spcPts val="0"/>
              </a:spcBef>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399878" y="2070847"/>
            <a:ext cx="3657600" cy="322729"/>
          </a:xfrm>
          <a:prstGeom prst="rect">
            <a:avLst/>
          </a:prstGeom>
          <a:solidFill>
            <a:schemeClr val="accent3">
              <a:lumMod val="60000"/>
              <a:lumOff val="40000"/>
            </a:schemeClr>
          </a:solidFill>
        </p:spPr>
        <p:txBody>
          <a:bodyPr tIns="0" bIns="0" anchor="ctr" anchorCtr="0">
            <a:noAutofit/>
          </a:bodyPr>
          <a:lstStyle>
            <a:lvl1pPr marL="0" indent="0" algn="ctr">
              <a:spcBef>
                <a:spcPts val="0"/>
              </a:spcBef>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98517" y="1985963"/>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97807CAD-4953-1643-8A52-10A40A4798AB}" type="datetimeFigureOut">
              <a:rPr lang="en-US" smtClean="0"/>
              <a:t>3/29/17</a:t>
            </a:fld>
            <a:endParaRPr lang="en-US"/>
          </a:p>
        </p:txBody>
      </p:sp>
      <p:sp>
        <p:nvSpPr>
          <p:cNvPr id="6" name="Footer Placeholder 5"/>
          <p:cNvSpPr>
            <a:spLocks noGrp="1"/>
          </p:cNvSpPr>
          <p:nvPr>
            <p:ph type="ftr" sz="quarter" idx="11"/>
          </p:nvPr>
        </p:nvSpPr>
        <p:spPr/>
        <p:txBody>
          <a:bodyPr/>
          <a:lstStyle/>
          <a:p>
            <a:endParaRPr lang="en-US"/>
          </a:p>
        </p:txBody>
      </p:sp>
      <p:sp>
        <p:nvSpPr>
          <p:cNvPr id="13" name="Content Placeholder 2"/>
          <p:cNvSpPr>
            <a:spLocks noGrp="1"/>
          </p:cNvSpPr>
          <p:nvPr>
            <p:ph sz="half" idx="14"/>
          </p:nvPr>
        </p:nvSpPr>
        <p:spPr>
          <a:xfrm>
            <a:off x="498517" y="4164965"/>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4" name="Rectangle 13"/>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5" name="Slide Number Placeholder 6"/>
          <p:cNvSpPr>
            <a:spLocks noGrp="1"/>
          </p:cNvSpPr>
          <p:nvPr>
            <p:ph type="sldNum" sz="quarter" idx="12"/>
          </p:nvPr>
        </p:nvSpPr>
        <p:spPr>
          <a:xfrm>
            <a:off x="8305800" y="242234"/>
            <a:ext cx="554038" cy="365125"/>
          </a:xfrm>
        </p:spPr>
        <p:txBody>
          <a:bodyPr/>
          <a:lstStyle/>
          <a:p>
            <a:fld id="{259AA5B7-FD8A-C945-8DDB-79EBD4D73201}"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sp>
        <p:nvSpPr>
          <p:cNvPr id="8" name="Rectangle 7"/>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97807CAD-4953-1643-8A52-10A40A4798AB}" type="datetimeFigureOut">
              <a:rPr lang="en-US" smtClean="0"/>
              <a:t>3/29/17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59AA5B7-FD8A-C945-8DDB-79EBD4D73201}" type="slidenum">
              <a:rPr lang="en-US" smtClean="0"/>
              <a:t>‹#›</a:t>
            </a:fld>
            <a:endParaRPr lang="en-US"/>
          </a:p>
        </p:txBody>
      </p:sp>
      <p:sp>
        <p:nvSpPr>
          <p:cNvPr id="11" name="Content Placeholder 2"/>
          <p:cNvSpPr>
            <a:spLocks noGrp="1"/>
          </p:cNvSpPr>
          <p:nvPr>
            <p:ph sz="half" idx="15"/>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3"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slideLayout" Target="../slideLayouts/slideLayout20.xml"/><Relationship Id="rId21" Type="http://schemas.openxmlformats.org/officeDocument/2006/relationships/theme" Target="../theme/theme1.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8474" y="484094"/>
            <a:ext cx="7556313" cy="1116106"/>
          </a:xfrm>
          <a:prstGeom prst="rect">
            <a:avLst/>
          </a:prstGeom>
        </p:spPr>
        <p:txBody>
          <a:bodyPr vert="horz" lIns="91440" tIns="45720" rIns="91440" bIns="45720" rtlCol="0" anchor="t" anchorCtr="0">
            <a:noAutofit/>
          </a:bodyPr>
          <a:lstStyle/>
          <a:p>
            <a:r>
              <a:rPr lang="en-US" smtClean="0"/>
              <a:t>Click to edit Master title style</a:t>
            </a:r>
            <a:endParaRPr/>
          </a:p>
        </p:txBody>
      </p:sp>
      <p:sp>
        <p:nvSpPr>
          <p:cNvPr id="3" name="Text Placeholder 2"/>
          <p:cNvSpPr>
            <a:spLocks noGrp="1"/>
          </p:cNvSpPr>
          <p:nvPr>
            <p:ph type="body" idx="1"/>
          </p:nvPr>
        </p:nvSpPr>
        <p:spPr>
          <a:xfrm>
            <a:off x="498474" y="1981200"/>
            <a:ext cx="7556313" cy="4144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6795247" y="6423585"/>
            <a:ext cx="2133600" cy="365125"/>
          </a:xfrm>
          <a:prstGeom prst="rect">
            <a:avLst/>
          </a:prstGeom>
        </p:spPr>
        <p:txBody>
          <a:bodyPr vert="horz" lIns="91440" tIns="45720" rIns="91440" bIns="45720" rtlCol="0" anchor="ctr"/>
          <a:lstStyle>
            <a:lvl1pPr algn="r">
              <a:defRPr sz="1100">
                <a:solidFill>
                  <a:schemeClr val="tx1">
                    <a:lumMod val="65000"/>
                    <a:lumOff val="35000"/>
                  </a:schemeClr>
                </a:solidFill>
              </a:defRPr>
            </a:lvl1pPr>
          </a:lstStyle>
          <a:p>
            <a:fld id="{97807CAD-4953-1643-8A52-10A40A4798AB}" type="datetimeFigureOut">
              <a:rPr lang="en-US" smtClean="0"/>
              <a:t>3/29/17</a:t>
            </a:fld>
            <a:endParaRPr lang="en-US"/>
          </a:p>
        </p:txBody>
      </p:sp>
      <p:sp>
        <p:nvSpPr>
          <p:cNvPr id="5" name="Footer Placeholder 4"/>
          <p:cNvSpPr>
            <a:spLocks noGrp="1"/>
          </p:cNvSpPr>
          <p:nvPr>
            <p:ph type="ftr" sz="quarter" idx="3"/>
          </p:nvPr>
        </p:nvSpPr>
        <p:spPr>
          <a:xfrm>
            <a:off x="201706" y="6423585"/>
            <a:ext cx="6122894" cy="365125"/>
          </a:xfrm>
          <a:prstGeom prst="rect">
            <a:avLst/>
          </a:prstGeom>
        </p:spPr>
        <p:txBody>
          <a:bodyPr vert="horz" lIns="91440" tIns="45720" rIns="91440" bIns="45720" rtlCol="0" anchor="ctr"/>
          <a:lstStyle>
            <a:lvl1pPr algn="l">
              <a:defRPr sz="1100">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8305800" y="242234"/>
            <a:ext cx="554038" cy="365125"/>
          </a:xfrm>
          <a:prstGeom prst="rect">
            <a:avLst/>
          </a:prstGeom>
        </p:spPr>
        <p:txBody>
          <a:bodyPr vert="horz" lIns="91440" tIns="45720" rIns="91440" bIns="45720" rtlCol="0" anchor="ctr"/>
          <a:lstStyle>
            <a:lvl1pPr algn="r">
              <a:defRPr sz="1400">
                <a:solidFill>
                  <a:schemeClr val="bg1"/>
                </a:solidFill>
              </a:defRPr>
            </a:lvl1pPr>
          </a:lstStyle>
          <a:p>
            <a:fld id="{259AA5B7-FD8A-C945-8DDB-79EBD4D73201}"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751" r:id="rId1"/>
    <p:sldLayoutId id="2147483752" r:id="rId2"/>
    <p:sldLayoutId id="2147483753" r:id="rId3"/>
    <p:sldLayoutId id="2147483754" r:id="rId4"/>
    <p:sldLayoutId id="2147483755" r:id="rId5"/>
    <p:sldLayoutId id="2147483756" r:id="rId6"/>
    <p:sldLayoutId id="2147483757" r:id="rId7"/>
    <p:sldLayoutId id="2147483758" r:id="rId8"/>
    <p:sldLayoutId id="2147483759" r:id="rId9"/>
    <p:sldLayoutId id="2147483760" r:id="rId10"/>
    <p:sldLayoutId id="2147483761" r:id="rId11"/>
    <p:sldLayoutId id="2147483762" r:id="rId12"/>
    <p:sldLayoutId id="2147483763" r:id="rId13"/>
    <p:sldLayoutId id="2147483764" r:id="rId14"/>
    <p:sldLayoutId id="2147483765" r:id="rId15"/>
    <p:sldLayoutId id="2147483766" r:id="rId16"/>
    <p:sldLayoutId id="2147483767" r:id="rId17"/>
    <p:sldLayoutId id="2147483768" r:id="rId18"/>
    <p:sldLayoutId id="2147483769" r:id="rId19"/>
    <p:sldLayoutId id="2147483770" r:id="rId20"/>
  </p:sldLayoutIdLst>
  <p:txStyles>
    <p:titleStyle>
      <a:lvl1pPr algn="l" defTabSz="914400" rtl="0" eaLnBrk="1" latinLnBrk="0" hangingPunct="1">
        <a:spcBef>
          <a:spcPct val="0"/>
        </a:spcBef>
        <a:buNone/>
        <a:defRPr sz="3600" b="0" kern="1200">
          <a:solidFill>
            <a:schemeClr val="accent1"/>
          </a:solidFill>
          <a:latin typeface="+mj-lt"/>
          <a:ea typeface="+mj-ea"/>
          <a:cs typeface="+mj-cs"/>
        </a:defRPr>
      </a:lvl1pPr>
    </p:titleStyle>
    <p:body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7.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9.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1.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24.xml.rels><?xml version="1.0" encoding="UTF-8" standalone="yes"?>
<Relationships xmlns="http://schemas.openxmlformats.org/package/2006/relationships"><Relationship Id="rId3" Type="http://schemas.openxmlformats.org/officeDocument/2006/relationships/image" Target="../media/image10.jpg"/><Relationship Id="rId4" Type="http://schemas.openxmlformats.org/officeDocument/2006/relationships/image" Target="../media/image11.jpg"/><Relationship Id="rId1" Type="http://schemas.openxmlformats.org/officeDocument/2006/relationships/slideLayout" Target="../slideLayouts/slideLayout7.xml"/><Relationship Id="rId2" Type="http://schemas.openxmlformats.org/officeDocument/2006/relationships/notesSlide" Target="../notesSlides/notesSlide1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2.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4.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Sensory Processing Disorder</a:t>
            </a:r>
            <a:endParaRPr lang="en-US" dirty="0"/>
          </a:p>
        </p:txBody>
      </p:sp>
      <p:sp>
        <p:nvSpPr>
          <p:cNvPr id="3" name="Subtitle 2"/>
          <p:cNvSpPr>
            <a:spLocks noGrp="1"/>
          </p:cNvSpPr>
          <p:nvPr>
            <p:ph type="subTitle" idx="1"/>
          </p:nvPr>
        </p:nvSpPr>
        <p:spPr/>
        <p:txBody>
          <a:bodyPr/>
          <a:lstStyle/>
          <a:p>
            <a:r>
              <a:rPr lang="en-US" dirty="0" smtClean="0"/>
              <a:t>By Sadie Bradshaw, OTS</a:t>
            </a:r>
            <a:endParaRPr lang="en-US" dirty="0"/>
          </a:p>
        </p:txBody>
      </p:sp>
    </p:spTree>
    <p:extLst>
      <p:ext uri="{BB962C8B-B14F-4D97-AF65-F5344CB8AC3E}">
        <p14:creationId xmlns:p14="http://schemas.microsoft.com/office/powerpoint/2010/main" val="28610825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 areas related to SPD</a:t>
            </a:r>
            <a:endParaRPr lang="en-US" dirty="0"/>
          </a:p>
        </p:txBody>
      </p:sp>
      <p:sp>
        <p:nvSpPr>
          <p:cNvPr id="3" name="Content Placeholder 2"/>
          <p:cNvSpPr>
            <a:spLocks noGrp="1"/>
          </p:cNvSpPr>
          <p:nvPr>
            <p:ph idx="1"/>
          </p:nvPr>
        </p:nvSpPr>
        <p:spPr/>
        <p:txBody>
          <a:bodyPr>
            <a:normAutofit/>
          </a:bodyPr>
          <a:lstStyle/>
          <a:p>
            <a:r>
              <a:rPr lang="en-US" dirty="0" smtClean="0"/>
              <a:t>Self-</a:t>
            </a:r>
            <a:r>
              <a:rPr lang="en-US" dirty="0" smtClean="0"/>
              <a:t>care ex: Feeding</a:t>
            </a:r>
            <a:endParaRPr lang="en-US" dirty="0" smtClean="0"/>
          </a:p>
          <a:p>
            <a:r>
              <a:rPr lang="en-US" dirty="0" smtClean="0"/>
              <a:t>Delayed speech development</a:t>
            </a:r>
          </a:p>
          <a:p>
            <a:r>
              <a:rPr lang="en-US" dirty="0" smtClean="0"/>
              <a:t>Poor attention span or difficulty focusing</a:t>
            </a:r>
          </a:p>
          <a:p>
            <a:r>
              <a:rPr lang="en-US" dirty="0" smtClean="0"/>
              <a:t>Unusually high or low activity </a:t>
            </a:r>
            <a:r>
              <a:rPr lang="en-US" dirty="0" smtClean="0"/>
              <a:t>level</a:t>
            </a:r>
            <a:endParaRPr lang="en-US" dirty="0" smtClean="0"/>
          </a:p>
          <a:p>
            <a:r>
              <a:rPr lang="en-US" dirty="0" smtClean="0"/>
              <a:t>Oversensitivity to touch, sights, or sounds</a:t>
            </a:r>
            <a:endParaRPr lang="en-US" dirty="0"/>
          </a:p>
        </p:txBody>
      </p:sp>
    </p:spTree>
    <p:extLst>
      <p:ext uri="{BB962C8B-B14F-4D97-AF65-F5344CB8AC3E}">
        <p14:creationId xmlns:p14="http://schemas.microsoft.com/office/powerpoint/2010/main" val="24821155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3 categories of Sensory Modulation Disorder</a:t>
            </a:r>
            <a:endParaRPr lang="en-US" dirty="0"/>
          </a:p>
        </p:txBody>
      </p:sp>
      <p:sp>
        <p:nvSpPr>
          <p:cNvPr id="3" name="Content Placeholder 2"/>
          <p:cNvSpPr>
            <a:spLocks noGrp="1"/>
          </p:cNvSpPr>
          <p:nvPr>
            <p:ph idx="1"/>
          </p:nvPr>
        </p:nvSpPr>
        <p:spPr/>
        <p:txBody>
          <a:bodyPr>
            <a:normAutofit/>
          </a:bodyPr>
          <a:lstStyle/>
          <a:p>
            <a:r>
              <a:rPr lang="en-US" dirty="0" smtClean="0"/>
              <a:t>Sensory Avoiders </a:t>
            </a:r>
          </a:p>
          <a:p>
            <a:pPr lvl="1"/>
            <a:r>
              <a:rPr lang="en-US" dirty="0"/>
              <a:t>O</a:t>
            </a:r>
            <a:r>
              <a:rPr lang="en-US" dirty="0" smtClean="0"/>
              <a:t>ver</a:t>
            </a:r>
            <a:r>
              <a:rPr lang="en-US" dirty="0" smtClean="0"/>
              <a:t>-responsive</a:t>
            </a:r>
          </a:p>
          <a:p>
            <a:pPr lvl="1"/>
            <a:r>
              <a:rPr lang="en-US" dirty="0" smtClean="0"/>
              <a:t>Respond too much</a:t>
            </a:r>
          </a:p>
          <a:p>
            <a:r>
              <a:rPr lang="en-US" dirty="0" smtClean="0"/>
              <a:t>Sensory Seekers</a:t>
            </a:r>
          </a:p>
          <a:p>
            <a:pPr lvl="1"/>
            <a:r>
              <a:rPr lang="en-US" dirty="0" smtClean="0"/>
              <a:t>Craving more</a:t>
            </a:r>
          </a:p>
          <a:p>
            <a:r>
              <a:rPr lang="en-US" dirty="0" smtClean="0"/>
              <a:t>Sensory under-responders</a:t>
            </a:r>
          </a:p>
          <a:p>
            <a:pPr lvl="1"/>
            <a:r>
              <a:rPr lang="en-US" dirty="0" smtClean="0"/>
              <a:t>Respond too little</a:t>
            </a:r>
          </a:p>
          <a:p>
            <a:pPr lvl="1"/>
            <a:r>
              <a:rPr lang="en-US" dirty="0" smtClean="0"/>
              <a:t>Difficult to treat and more uncommon</a:t>
            </a:r>
          </a:p>
          <a:p>
            <a:pPr lvl="1"/>
            <a:endParaRPr lang="en-US" dirty="0"/>
          </a:p>
        </p:txBody>
      </p:sp>
    </p:spTree>
    <p:extLst>
      <p:ext uri="{BB962C8B-B14F-4D97-AF65-F5344CB8AC3E}">
        <p14:creationId xmlns:p14="http://schemas.microsoft.com/office/powerpoint/2010/main" val="8370281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Sensory Avoiders Red flags	</a:t>
            </a:r>
            <a:endParaRPr lang="en-US" dirty="0"/>
          </a:p>
        </p:txBody>
      </p:sp>
      <p:sp>
        <p:nvSpPr>
          <p:cNvPr id="3" name="Content Placeholder 2"/>
          <p:cNvSpPr>
            <a:spLocks noGrp="1"/>
          </p:cNvSpPr>
          <p:nvPr>
            <p:ph idx="1"/>
          </p:nvPr>
        </p:nvSpPr>
        <p:spPr/>
        <p:txBody>
          <a:bodyPr/>
          <a:lstStyle/>
          <a:p>
            <a:r>
              <a:rPr lang="en-US" dirty="0" smtClean="0"/>
              <a:t>Fight: aggressive </a:t>
            </a:r>
            <a:r>
              <a:rPr lang="en-US" dirty="0" smtClean="0"/>
              <a:t>or forceful behavior in response to sensation</a:t>
            </a:r>
          </a:p>
          <a:p>
            <a:pPr lvl="1"/>
            <a:r>
              <a:rPr lang="en-US" dirty="0" smtClean="0"/>
              <a:t>Hitting, biting, kicking</a:t>
            </a:r>
          </a:p>
          <a:p>
            <a:r>
              <a:rPr lang="en-US" dirty="0" smtClean="0"/>
              <a:t>Flight:</a:t>
            </a:r>
            <a:r>
              <a:rPr lang="en-US" dirty="0" smtClean="0"/>
              <a:t> flea situations</a:t>
            </a:r>
            <a:endParaRPr lang="en-US" dirty="0" smtClean="0"/>
          </a:p>
          <a:p>
            <a:r>
              <a:rPr lang="en-US" dirty="0" smtClean="0"/>
              <a:t>F</a:t>
            </a:r>
            <a:r>
              <a:rPr lang="en-US" dirty="0" smtClean="0"/>
              <a:t>reeze: may completely shut down</a:t>
            </a:r>
            <a:endParaRPr lang="en-US" dirty="0"/>
          </a:p>
          <a:p>
            <a:r>
              <a:rPr lang="en-US" dirty="0" smtClean="0"/>
              <a:t>Could </a:t>
            </a:r>
            <a:r>
              <a:rPr lang="en-US" dirty="0" smtClean="0"/>
              <a:t>try and talk their way out of activity that includes the over stimulating </a:t>
            </a:r>
            <a:r>
              <a:rPr lang="en-US" dirty="0" smtClean="0"/>
              <a:t>sensation</a:t>
            </a:r>
          </a:p>
          <a:p>
            <a:r>
              <a:rPr lang="en-US" dirty="0" smtClean="0"/>
              <a:t>Respond as painful or irritating</a:t>
            </a:r>
            <a:endParaRPr lang="en-US" dirty="0"/>
          </a:p>
        </p:txBody>
      </p:sp>
    </p:spTree>
    <p:extLst>
      <p:ext uri="{BB962C8B-B14F-4D97-AF65-F5344CB8AC3E}">
        <p14:creationId xmlns:p14="http://schemas.microsoft.com/office/powerpoint/2010/main" val="19164685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Sensory </a:t>
            </a:r>
            <a:r>
              <a:rPr lang="en-US" dirty="0" smtClean="0"/>
              <a:t>Seeker Red Flags</a:t>
            </a:r>
            <a:r>
              <a:rPr lang="en-US" dirty="0" smtClean="0"/>
              <a:t>	</a:t>
            </a:r>
            <a:endParaRPr lang="en-US" dirty="0"/>
          </a:p>
        </p:txBody>
      </p:sp>
      <p:sp>
        <p:nvSpPr>
          <p:cNvPr id="3" name="Content Placeholder 2"/>
          <p:cNvSpPr>
            <a:spLocks noGrp="1"/>
          </p:cNvSpPr>
          <p:nvPr>
            <p:ph idx="1"/>
          </p:nvPr>
        </p:nvSpPr>
        <p:spPr/>
        <p:txBody>
          <a:bodyPr/>
          <a:lstStyle/>
          <a:p>
            <a:r>
              <a:rPr lang="en-US" dirty="0" smtClean="0"/>
              <a:t>Obvious craving for sensory inputs </a:t>
            </a:r>
            <a:endParaRPr lang="en-US" dirty="0" smtClean="0"/>
          </a:p>
          <a:p>
            <a:r>
              <a:rPr lang="en-US" dirty="0" smtClean="0"/>
              <a:t>Never seems satisfied</a:t>
            </a:r>
          </a:p>
          <a:p>
            <a:r>
              <a:rPr lang="en-US" dirty="0" smtClean="0"/>
              <a:t>May look like ADHD</a:t>
            </a:r>
            <a:endParaRPr lang="en-US" dirty="0"/>
          </a:p>
        </p:txBody>
      </p:sp>
      <p:pic>
        <p:nvPicPr>
          <p:cNvPr id="4" name="Picture 3" descr="buried_in_the_sand-382x270.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11985" y="2697163"/>
            <a:ext cx="4851400" cy="3429000"/>
          </a:xfrm>
          <a:prstGeom prst="rect">
            <a:avLst/>
          </a:prstGeom>
        </p:spPr>
      </p:pic>
    </p:spTree>
    <p:extLst>
      <p:ext uri="{BB962C8B-B14F-4D97-AF65-F5344CB8AC3E}">
        <p14:creationId xmlns:p14="http://schemas.microsoft.com/office/powerpoint/2010/main" val="36447521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Sensory under-responder	</a:t>
            </a:r>
            <a:r>
              <a:rPr lang="en-US" dirty="0" smtClean="0"/>
              <a:t>Red Flag</a:t>
            </a:r>
            <a:endParaRPr lang="en-US" dirty="0"/>
          </a:p>
        </p:txBody>
      </p:sp>
      <p:sp>
        <p:nvSpPr>
          <p:cNvPr id="3" name="Content Placeholder 2"/>
          <p:cNvSpPr>
            <a:spLocks noGrp="1"/>
          </p:cNvSpPr>
          <p:nvPr>
            <p:ph idx="1"/>
          </p:nvPr>
        </p:nvSpPr>
        <p:spPr/>
        <p:txBody>
          <a:bodyPr/>
          <a:lstStyle/>
          <a:p>
            <a:r>
              <a:rPr lang="en-US" dirty="0" smtClean="0"/>
              <a:t>Will </a:t>
            </a:r>
            <a:r>
              <a:rPr lang="en-US" dirty="0" smtClean="0"/>
              <a:t>give less of a response to sensory stimulation than peers</a:t>
            </a:r>
          </a:p>
          <a:p>
            <a:r>
              <a:rPr lang="en-US" dirty="0" smtClean="0"/>
              <a:t>May need stronger input than peers</a:t>
            </a:r>
          </a:p>
          <a:p>
            <a:r>
              <a:rPr lang="en-US" dirty="0" smtClean="0"/>
              <a:t>Reactions may appear slow</a:t>
            </a:r>
          </a:p>
          <a:p>
            <a:r>
              <a:rPr lang="en-US" dirty="0" smtClean="0"/>
              <a:t>May appear lazy or disinterested</a:t>
            </a:r>
          </a:p>
          <a:p>
            <a:endParaRPr lang="en-US" dirty="0"/>
          </a:p>
        </p:txBody>
      </p:sp>
      <p:pic>
        <p:nvPicPr>
          <p:cNvPr id="4" name="Picture 3" descr="aa.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96096" y="3612523"/>
            <a:ext cx="3644900" cy="2235200"/>
          </a:xfrm>
          <a:prstGeom prst="rect">
            <a:avLst/>
          </a:prstGeom>
        </p:spPr>
      </p:pic>
    </p:spTree>
    <p:extLst>
      <p:ext uri="{BB962C8B-B14F-4D97-AF65-F5344CB8AC3E}">
        <p14:creationId xmlns:p14="http://schemas.microsoft.com/office/powerpoint/2010/main" val="4253010499"/>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 Combinations</a:t>
            </a:r>
            <a:endParaRPr lang="en-US" dirty="0"/>
          </a:p>
        </p:txBody>
      </p:sp>
      <p:sp>
        <p:nvSpPr>
          <p:cNvPr id="8" name="Content Placeholder 7"/>
          <p:cNvSpPr>
            <a:spLocks noGrp="1"/>
          </p:cNvSpPr>
          <p:nvPr>
            <p:ph idx="1"/>
          </p:nvPr>
        </p:nvSpPr>
        <p:spPr>
          <a:prstGeom prst="rect">
            <a:avLst/>
          </a:prstGeom>
        </p:spPr>
        <p:txBody>
          <a:bodyPr>
            <a:normAutofit/>
          </a:bodyPr>
          <a:lstStyle/>
          <a:p>
            <a:r>
              <a:rPr lang="en-US" dirty="0" smtClean="0"/>
              <a:t>7*7*7=21 different areas</a:t>
            </a:r>
          </a:p>
          <a:p>
            <a:r>
              <a:rPr lang="en-US" dirty="0" smtClean="0"/>
              <a:t>Can be an avoider in one sensory input and a seeker in another sensory input</a:t>
            </a:r>
          </a:p>
          <a:p>
            <a:pPr lvl="1"/>
            <a:r>
              <a:rPr lang="en-US" dirty="0" smtClean="0"/>
              <a:t>Most common:</a:t>
            </a:r>
            <a:r>
              <a:rPr lang="en-US" dirty="0" smtClean="0"/>
              <a:t> </a:t>
            </a:r>
            <a:r>
              <a:rPr lang="en-US" dirty="0" smtClean="0"/>
              <a:t>tactile avoider and vestibular seeker</a:t>
            </a:r>
          </a:p>
          <a:p>
            <a:r>
              <a:rPr lang="en-US" dirty="0" smtClean="0"/>
              <a:t>Can be seeking, avoiding, under-responsive in different sensory inputs</a:t>
            </a:r>
          </a:p>
          <a:p>
            <a:pPr lvl="1"/>
            <a:r>
              <a:rPr lang="en-US" dirty="0" smtClean="0"/>
              <a:t>Most Common:</a:t>
            </a:r>
            <a:r>
              <a:rPr lang="en-US" dirty="0" smtClean="0"/>
              <a:t> </a:t>
            </a:r>
            <a:r>
              <a:rPr lang="en-US" dirty="0" smtClean="0"/>
              <a:t>proprioception seeker and vestibular seeker </a:t>
            </a:r>
          </a:p>
          <a:p>
            <a:pPr marL="457200" lvl="1" indent="0">
              <a:buNone/>
            </a:pPr>
            <a:r>
              <a:rPr lang="en-US" dirty="0"/>
              <a:t>	</a:t>
            </a:r>
            <a:endParaRPr lang="en-US" dirty="0" smtClean="0"/>
          </a:p>
          <a:p>
            <a:endParaRPr lang="en-US" dirty="0" smtClean="0"/>
          </a:p>
          <a:p>
            <a:pPr marL="0" indent="0" algn="ctr">
              <a:buNone/>
            </a:pPr>
            <a:endParaRPr lang="en-US" dirty="0" smtClean="0"/>
          </a:p>
        </p:txBody>
      </p:sp>
    </p:spTree>
    <p:extLst>
      <p:ext uri="{BB962C8B-B14F-4D97-AF65-F5344CB8AC3E}">
        <p14:creationId xmlns:p14="http://schemas.microsoft.com/office/powerpoint/2010/main" val="1761621950"/>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Most Common SMDs </a:t>
            </a:r>
            <a:endParaRPr lang="en-US" dirty="0"/>
          </a:p>
        </p:txBody>
      </p:sp>
      <p:sp>
        <p:nvSpPr>
          <p:cNvPr id="3" name="Content Placeholder 2"/>
          <p:cNvSpPr>
            <a:spLocks noGrp="1"/>
          </p:cNvSpPr>
          <p:nvPr>
            <p:ph idx="1"/>
          </p:nvPr>
        </p:nvSpPr>
        <p:spPr/>
        <p:txBody>
          <a:bodyPr/>
          <a:lstStyle/>
          <a:p>
            <a:r>
              <a:rPr lang="en-US" dirty="0" smtClean="0"/>
              <a:t>Vestibular(movement) Seekers</a:t>
            </a:r>
            <a:endParaRPr lang="en-US" dirty="0" smtClean="0"/>
          </a:p>
          <a:p>
            <a:r>
              <a:rPr lang="en-US" dirty="0" smtClean="0"/>
              <a:t>Auditory Seekers</a:t>
            </a:r>
          </a:p>
          <a:p>
            <a:r>
              <a:rPr lang="en-US" dirty="0" smtClean="0"/>
              <a:t>Auditory Avoiders</a:t>
            </a:r>
          </a:p>
          <a:p>
            <a:r>
              <a:rPr lang="en-US" dirty="0" smtClean="0"/>
              <a:t>Proprioception (body awareness/deep pressure) </a:t>
            </a:r>
            <a:r>
              <a:rPr lang="en-US" dirty="0" smtClean="0"/>
              <a:t>Seekers</a:t>
            </a:r>
          </a:p>
          <a:p>
            <a:r>
              <a:rPr lang="en-US" dirty="0" smtClean="0"/>
              <a:t>Tactile Avoiders (tactile defensiveness)</a:t>
            </a:r>
          </a:p>
        </p:txBody>
      </p:sp>
    </p:spTree>
    <p:extLst>
      <p:ext uri="{BB962C8B-B14F-4D97-AF65-F5344CB8AC3E}">
        <p14:creationId xmlns:p14="http://schemas.microsoft.com/office/powerpoint/2010/main" val="288533630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Remember…</a:t>
            </a:r>
            <a:endParaRPr lang="en-US" dirty="0"/>
          </a:p>
        </p:txBody>
      </p:sp>
      <p:sp>
        <p:nvSpPr>
          <p:cNvPr id="3" name="Content Placeholder 2"/>
          <p:cNvSpPr>
            <a:spLocks noGrp="1"/>
          </p:cNvSpPr>
          <p:nvPr>
            <p:ph idx="1"/>
          </p:nvPr>
        </p:nvSpPr>
        <p:spPr/>
        <p:txBody>
          <a:bodyPr/>
          <a:lstStyle/>
          <a:p>
            <a:r>
              <a:rPr lang="en-US" dirty="0"/>
              <a:t>N</a:t>
            </a:r>
            <a:r>
              <a:rPr lang="en-US" dirty="0" smtClean="0"/>
              <a:t>ot every symptom will appear in every client</a:t>
            </a:r>
          </a:p>
          <a:p>
            <a:r>
              <a:rPr lang="en-US" dirty="0" smtClean="0"/>
              <a:t>They have good days and bad days </a:t>
            </a:r>
          </a:p>
          <a:p>
            <a:r>
              <a:rPr lang="en-US" dirty="0" smtClean="0"/>
              <a:t>Likely </a:t>
            </a:r>
            <a:r>
              <a:rPr lang="en-US" dirty="0" smtClean="0"/>
              <a:t>to have</a:t>
            </a:r>
            <a:r>
              <a:rPr lang="en-US" dirty="0" smtClean="0"/>
              <a:t> problems </a:t>
            </a:r>
            <a:r>
              <a:rPr lang="en-US" dirty="0" smtClean="0"/>
              <a:t>with more </a:t>
            </a:r>
            <a:r>
              <a:rPr lang="en-US" dirty="0" smtClean="0"/>
              <a:t>than </a:t>
            </a:r>
            <a:r>
              <a:rPr lang="en-US" dirty="0" smtClean="0"/>
              <a:t>one </a:t>
            </a:r>
            <a:r>
              <a:rPr lang="en-US" dirty="0" smtClean="0"/>
              <a:t>sensory input</a:t>
            </a:r>
            <a:endParaRPr lang="en-US" dirty="0" smtClean="0"/>
          </a:p>
          <a:p>
            <a:endParaRPr lang="en-US" dirty="0" smtClean="0"/>
          </a:p>
        </p:txBody>
      </p:sp>
      <p:pic>
        <p:nvPicPr>
          <p:cNvPr id="4" name="Picture 3" descr="a.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87284" y="3592250"/>
            <a:ext cx="2835915" cy="2835915"/>
          </a:xfrm>
          <a:prstGeom prst="rect">
            <a:avLst/>
          </a:prstGeom>
        </p:spPr>
      </p:pic>
    </p:spTree>
    <p:extLst>
      <p:ext uri="{BB962C8B-B14F-4D97-AF65-F5344CB8AC3E}">
        <p14:creationId xmlns:p14="http://schemas.microsoft.com/office/powerpoint/2010/main" val="2705533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Proprioception Seekers </a:t>
            </a:r>
            <a:endParaRPr lang="en-US" dirty="0"/>
          </a:p>
        </p:txBody>
      </p:sp>
      <p:sp>
        <p:nvSpPr>
          <p:cNvPr id="3" name="Content Placeholder 2"/>
          <p:cNvSpPr>
            <a:spLocks noGrp="1"/>
          </p:cNvSpPr>
          <p:nvPr>
            <p:ph idx="1"/>
          </p:nvPr>
        </p:nvSpPr>
        <p:spPr/>
        <p:txBody>
          <a:bodyPr>
            <a:normAutofit/>
          </a:bodyPr>
          <a:lstStyle/>
          <a:p>
            <a:r>
              <a:rPr lang="en-US" dirty="0" smtClean="0"/>
              <a:t>Crashing into things/slams doors</a:t>
            </a:r>
          </a:p>
          <a:p>
            <a:r>
              <a:rPr lang="en-US" dirty="0" smtClean="0"/>
              <a:t>Pushes heavy objects</a:t>
            </a:r>
          </a:p>
          <a:p>
            <a:r>
              <a:rPr lang="en-US" dirty="0" smtClean="0"/>
              <a:t>Stomps feet down the hallway</a:t>
            </a:r>
          </a:p>
          <a:p>
            <a:r>
              <a:rPr lang="en-US" dirty="0" smtClean="0"/>
              <a:t>Aggressive behaviors</a:t>
            </a:r>
          </a:p>
          <a:p>
            <a:pPr lvl="1"/>
            <a:r>
              <a:rPr lang="en-US" dirty="0" smtClean="0"/>
              <a:t>Hitting, </a:t>
            </a:r>
            <a:r>
              <a:rPr lang="en-US" dirty="0" smtClean="0"/>
              <a:t>biting, </a:t>
            </a:r>
            <a:r>
              <a:rPr lang="en-US" dirty="0" smtClean="0"/>
              <a:t>kicking</a:t>
            </a:r>
          </a:p>
          <a:p>
            <a:r>
              <a:rPr lang="en-US" dirty="0" smtClean="0"/>
              <a:t>Chews on shirt collar, sleeves, or non-edible objects</a:t>
            </a:r>
          </a:p>
          <a:p>
            <a:r>
              <a:rPr lang="en-US" dirty="0" smtClean="0"/>
              <a:t>Likes tight </a:t>
            </a:r>
            <a:r>
              <a:rPr lang="en-US" dirty="0" smtClean="0"/>
              <a:t>clothing and shoes</a:t>
            </a:r>
            <a:endParaRPr lang="en-US" dirty="0" smtClean="0"/>
          </a:p>
          <a:p>
            <a:endParaRPr lang="en-US" dirty="0"/>
          </a:p>
        </p:txBody>
      </p:sp>
      <p:pic>
        <p:nvPicPr>
          <p:cNvPr id="4" name="Picture 3" descr="aaa.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03373" y="1715088"/>
            <a:ext cx="1895475" cy="2857500"/>
          </a:xfrm>
          <a:prstGeom prst="rect">
            <a:avLst/>
          </a:prstGeom>
        </p:spPr>
      </p:pic>
    </p:spTree>
    <p:extLst>
      <p:ext uri="{BB962C8B-B14F-4D97-AF65-F5344CB8AC3E}">
        <p14:creationId xmlns:p14="http://schemas.microsoft.com/office/powerpoint/2010/main" val="85643881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Proprioception Seeker Suggestions</a:t>
            </a:r>
            <a:endParaRPr lang="en-US" dirty="0"/>
          </a:p>
        </p:txBody>
      </p:sp>
      <p:sp>
        <p:nvSpPr>
          <p:cNvPr id="3" name="Content Placeholder 2"/>
          <p:cNvSpPr>
            <a:spLocks noGrp="1"/>
          </p:cNvSpPr>
          <p:nvPr>
            <p:ph idx="1"/>
          </p:nvPr>
        </p:nvSpPr>
        <p:spPr/>
        <p:txBody>
          <a:bodyPr>
            <a:normAutofit/>
          </a:bodyPr>
          <a:lstStyle/>
          <a:p>
            <a:r>
              <a:rPr lang="en-US" dirty="0" smtClean="0"/>
              <a:t>Jumping on mini trampoline</a:t>
            </a:r>
          </a:p>
          <a:p>
            <a:r>
              <a:rPr lang="en-US" dirty="0" smtClean="0"/>
              <a:t>Pushing therapist on swing</a:t>
            </a:r>
          </a:p>
          <a:p>
            <a:r>
              <a:rPr lang="en-US" dirty="0" smtClean="0"/>
              <a:t>Crash pad</a:t>
            </a:r>
            <a:r>
              <a:rPr lang="en-US" dirty="0"/>
              <a:t> </a:t>
            </a:r>
            <a:r>
              <a:rPr lang="en-US" dirty="0" smtClean="0"/>
              <a:t>breaks</a:t>
            </a:r>
          </a:p>
          <a:p>
            <a:r>
              <a:rPr lang="en-US" dirty="0" smtClean="0"/>
              <a:t>Play dough or clay activities</a:t>
            </a:r>
          </a:p>
          <a:p>
            <a:r>
              <a:rPr lang="en-US" dirty="0" smtClean="0"/>
              <a:t>Wear weighted </a:t>
            </a:r>
            <a:r>
              <a:rPr lang="en-US" dirty="0" smtClean="0"/>
              <a:t>back </a:t>
            </a:r>
            <a:r>
              <a:rPr lang="en-US" dirty="0" smtClean="0"/>
              <a:t>packs or weighted blankets</a:t>
            </a:r>
          </a:p>
          <a:p>
            <a:r>
              <a:rPr lang="en-US" dirty="0" smtClean="0"/>
              <a:t>Focus on seating for child </a:t>
            </a:r>
          </a:p>
          <a:p>
            <a:pPr lvl="1"/>
            <a:r>
              <a:rPr lang="en-US" dirty="0" smtClean="0"/>
              <a:t>Bean bag </a:t>
            </a:r>
            <a:r>
              <a:rPr lang="en-US" dirty="0" err="1" smtClean="0"/>
              <a:t>vs</a:t>
            </a:r>
            <a:r>
              <a:rPr lang="en-US" dirty="0" smtClean="0"/>
              <a:t> hard back </a:t>
            </a:r>
            <a:endParaRPr lang="en-US" dirty="0"/>
          </a:p>
          <a:p>
            <a:pPr lvl="1"/>
            <a:r>
              <a:rPr lang="en-US" dirty="0" smtClean="0"/>
              <a:t>Keep feet on floor when seated</a:t>
            </a:r>
          </a:p>
        </p:txBody>
      </p:sp>
      <p:pic>
        <p:nvPicPr>
          <p:cNvPr id="4" name="Picture 3" descr="aaa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97287" y="1250402"/>
            <a:ext cx="2857500" cy="2857500"/>
          </a:xfrm>
          <a:prstGeom prst="rect">
            <a:avLst/>
          </a:prstGeom>
        </p:spPr>
      </p:pic>
    </p:spTree>
    <p:extLst>
      <p:ext uri="{BB962C8B-B14F-4D97-AF65-F5344CB8AC3E}">
        <p14:creationId xmlns:p14="http://schemas.microsoft.com/office/powerpoint/2010/main" val="21429450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What is Sensory Processing?</a:t>
            </a:r>
            <a:endParaRPr lang="en-US" dirty="0"/>
          </a:p>
        </p:txBody>
      </p:sp>
      <p:sp>
        <p:nvSpPr>
          <p:cNvPr id="3" name="Content Placeholder 2"/>
          <p:cNvSpPr>
            <a:spLocks noGrp="1"/>
          </p:cNvSpPr>
          <p:nvPr>
            <p:ph idx="1"/>
          </p:nvPr>
        </p:nvSpPr>
        <p:spPr/>
        <p:txBody>
          <a:bodyPr/>
          <a:lstStyle/>
          <a:p>
            <a:r>
              <a:rPr lang="en-US" dirty="0"/>
              <a:t>O</a:t>
            </a:r>
            <a:r>
              <a:rPr lang="en-US" dirty="0" smtClean="0"/>
              <a:t>ur brain’s ability to take in information from our 7 senses, organize and interpret this information to respond to the world in a meaningful way. </a:t>
            </a:r>
          </a:p>
          <a:p>
            <a:r>
              <a:rPr lang="en-US" dirty="0" smtClean="0"/>
              <a:t>Sensory processing is the way we learn about the world and function effectively.</a:t>
            </a:r>
          </a:p>
          <a:p>
            <a:pPr marL="0" indent="0">
              <a:buNone/>
            </a:pPr>
            <a:r>
              <a:rPr lang="en-US" dirty="0" smtClean="0"/>
              <a:t> </a:t>
            </a:r>
          </a:p>
          <a:p>
            <a:endParaRPr lang="en-US" dirty="0"/>
          </a:p>
        </p:txBody>
      </p:sp>
      <p:pic>
        <p:nvPicPr>
          <p:cNvPr id="4" name="Picture 3" descr="brain.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63615" y="3992563"/>
            <a:ext cx="3810000" cy="2133600"/>
          </a:xfrm>
          <a:prstGeom prst="rect">
            <a:avLst/>
          </a:prstGeom>
        </p:spPr>
      </p:pic>
    </p:spTree>
    <p:extLst>
      <p:ext uri="{BB962C8B-B14F-4D97-AF65-F5344CB8AC3E}">
        <p14:creationId xmlns:p14="http://schemas.microsoft.com/office/powerpoint/2010/main" val="214884358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Tactile avoiders</a:t>
            </a:r>
            <a:endParaRPr lang="en-US" dirty="0"/>
          </a:p>
        </p:txBody>
      </p:sp>
      <p:sp>
        <p:nvSpPr>
          <p:cNvPr id="3" name="Content Placeholder 2"/>
          <p:cNvSpPr>
            <a:spLocks noGrp="1"/>
          </p:cNvSpPr>
          <p:nvPr>
            <p:ph idx="1"/>
          </p:nvPr>
        </p:nvSpPr>
        <p:spPr/>
        <p:txBody>
          <a:bodyPr>
            <a:normAutofit/>
          </a:bodyPr>
          <a:lstStyle/>
          <a:p>
            <a:r>
              <a:rPr lang="en-US" dirty="0" smtClean="0"/>
              <a:t>Avoid </a:t>
            </a:r>
            <a:r>
              <a:rPr lang="en-US" dirty="0" smtClean="0"/>
              <a:t>messy situations or want to wash hands immediately</a:t>
            </a:r>
          </a:p>
          <a:p>
            <a:r>
              <a:rPr lang="en-US" dirty="0" smtClean="0"/>
              <a:t>Restricted</a:t>
            </a:r>
            <a:r>
              <a:rPr lang="en-US" dirty="0" smtClean="0"/>
              <a:t> </a:t>
            </a:r>
            <a:r>
              <a:rPr lang="en-US" dirty="0" smtClean="0"/>
              <a:t>eaters </a:t>
            </a:r>
          </a:p>
          <a:p>
            <a:r>
              <a:rPr lang="en-US" dirty="0" smtClean="0"/>
              <a:t>Grooming or bathing can be difficult</a:t>
            </a:r>
          </a:p>
          <a:p>
            <a:r>
              <a:rPr lang="en-US" dirty="0" smtClean="0"/>
              <a:t>Do not </a:t>
            </a:r>
            <a:r>
              <a:rPr lang="en-US" dirty="0" smtClean="0"/>
              <a:t>want </a:t>
            </a:r>
            <a:r>
              <a:rPr lang="en-US" dirty="0" smtClean="0"/>
              <a:t>physical </a:t>
            </a:r>
            <a:r>
              <a:rPr lang="en-US" dirty="0" smtClean="0"/>
              <a:t>affection </a:t>
            </a:r>
            <a:endParaRPr lang="en-US" dirty="0" smtClean="0"/>
          </a:p>
          <a:p>
            <a:pPr lvl="1"/>
            <a:r>
              <a:rPr lang="en-US" dirty="0" smtClean="0"/>
              <a:t>Kissing, hugging, holding hands</a:t>
            </a:r>
          </a:p>
          <a:p>
            <a:r>
              <a:rPr lang="en-US" dirty="0" smtClean="0"/>
              <a:t>Extreme behaviors to light touch and/or certain textures</a:t>
            </a:r>
            <a:endParaRPr lang="en-US" dirty="0" smtClean="0"/>
          </a:p>
          <a:p>
            <a:endParaRPr lang="en-US" dirty="0" smtClean="0"/>
          </a:p>
        </p:txBody>
      </p:sp>
    </p:spTree>
    <p:extLst>
      <p:ext uri="{BB962C8B-B14F-4D97-AF65-F5344CB8AC3E}">
        <p14:creationId xmlns:p14="http://schemas.microsoft.com/office/powerpoint/2010/main" val="51757642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Tactile Avoider Suggestions</a:t>
            </a:r>
            <a:endParaRPr lang="en-US" dirty="0"/>
          </a:p>
        </p:txBody>
      </p:sp>
      <p:sp>
        <p:nvSpPr>
          <p:cNvPr id="3" name="Content Placeholder 2"/>
          <p:cNvSpPr>
            <a:spLocks noGrp="1"/>
          </p:cNvSpPr>
          <p:nvPr>
            <p:ph idx="1"/>
          </p:nvPr>
        </p:nvSpPr>
        <p:spPr/>
        <p:txBody>
          <a:bodyPr>
            <a:normAutofit/>
          </a:bodyPr>
          <a:lstStyle/>
          <a:p>
            <a:r>
              <a:rPr lang="en-US" dirty="0" smtClean="0"/>
              <a:t>PEP:</a:t>
            </a:r>
            <a:endParaRPr lang="en-US" dirty="0" smtClean="0"/>
          </a:p>
          <a:p>
            <a:pPr lvl="1"/>
            <a:r>
              <a:rPr lang="en-US" dirty="0" smtClean="0"/>
              <a:t>Look, touch, kiss, eat progression</a:t>
            </a:r>
          </a:p>
          <a:p>
            <a:r>
              <a:rPr lang="en-US" dirty="0" smtClean="0"/>
              <a:t>Use firm touches, pats or hugs</a:t>
            </a:r>
          </a:p>
          <a:p>
            <a:r>
              <a:rPr lang="en-US" dirty="0" smtClean="0"/>
              <a:t>Do not force </a:t>
            </a:r>
            <a:r>
              <a:rPr lang="en-US" dirty="0" smtClean="0"/>
              <a:t>touch </a:t>
            </a:r>
            <a:endParaRPr lang="en-US" dirty="0" smtClean="0"/>
          </a:p>
          <a:p>
            <a:r>
              <a:rPr lang="en-US" dirty="0" smtClean="0"/>
              <a:t>Use food play and be a model</a:t>
            </a:r>
          </a:p>
          <a:p>
            <a:r>
              <a:rPr lang="en-US" dirty="0" smtClean="0"/>
              <a:t>Do not surprise child</a:t>
            </a:r>
          </a:p>
          <a:p>
            <a:r>
              <a:rPr lang="en-US" dirty="0" smtClean="0"/>
              <a:t>Decrease lighting and lower your </a:t>
            </a:r>
            <a:r>
              <a:rPr lang="en-US" dirty="0" smtClean="0"/>
              <a:t>voice</a:t>
            </a:r>
          </a:p>
          <a:p>
            <a:r>
              <a:rPr lang="en-US" dirty="0" smtClean="0"/>
              <a:t>Talk less</a:t>
            </a:r>
            <a:endParaRPr lang="en-US" dirty="0" smtClean="0"/>
          </a:p>
          <a:p>
            <a:endParaRPr lang="en-US" dirty="0" smtClean="0"/>
          </a:p>
          <a:p>
            <a:pPr marL="0" indent="0">
              <a:buNone/>
            </a:pPr>
            <a:endParaRPr lang="en-US" dirty="0" smtClean="0"/>
          </a:p>
        </p:txBody>
      </p:sp>
    </p:spTree>
    <p:extLst>
      <p:ext uri="{BB962C8B-B14F-4D97-AF65-F5344CB8AC3E}">
        <p14:creationId xmlns:p14="http://schemas.microsoft.com/office/powerpoint/2010/main" val="319947889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Vestibular Seekers	</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May be unable to sit still </a:t>
            </a:r>
          </a:p>
          <a:p>
            <a:r>
              <a:rPr lang="en-US" dirty="0" smtClean="0"/>
              <a:t>Loose floppy body “wet noodle”</a:t>
            </a:r>
          </a:p>
          <a:p>
            <a:r>
              <a:rPr lang="en-US" dirty="0" smtClean="0"/>
              <a:t>Can appear as ADHD</a:t>
            </a:r>
          </a:p>
          <a:p>
            <a:pPr lvl="1"/>
            <a:r>
              <a:rPr lang="en-US" dirty="0" smtClean="0"/>
              <a:t>Some children will have ADHD, but do not rely on this!</a:t>
            </a:r>
          </a:p>
          <a:p>
            <a:r>
              <a:rPr lang="en-US" dirty="0" smtClean="0"/>
              <a:t>May appear recklessness or take safety risks</a:t>
            </a:r>
          </a:p>
          <a:p>
            <a:r>
              <a:rPr lang="en-US" dirty="0" smtClean="0"/>
              <a:t>Seem impulsive</a:t>
            </a:r>
          </a:p>
          <a:p>
            <a:r>
              <a:rPr lang="en-US" dirty="0" smtClean="0"/>
              <a:t>Repeated shaking of head, rocking back and forth, jump up and down</a:t>
            </a:r>
          </a:p>
          <a:p>
            <a:r>
              <a:rPr lang="en-US" dirty="0" smtClean="0"/>
              <a:t>Intense movement experiences</a:t>
            </a:r>
          </a:p>
          <a:p>
            <a:pPr lvl="1"/>
            <a:r>
              <a:rPr lang="en-US" dirty="0" smtClean="0"/>
              <a:t>Bouncing, flipping, spinning</a:t>
            </a:r>
            <a:endParaRPr lang="en-US" dirty="0"/>
          </a:p>
        </p:txBody>
      </p:sp>
    </p:spTree>
    <p:extLst>
      <p:ext uri="{BB962C8B-B14F-4D97-AF65-F5344CB8AC3E}">
        <p14:creationId xmlns:p14="http://schemas.microsoft.com/office/powerpoint/2010/main" val="411478229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Vestibular Seeker Suggestions</a:t>
            </a:r>
            <a:endParaRPr lang="en-US" dirty="0"/>
          </a:p>
        </p:txBody>
      </p:sp>
      <p:sp>
        <p:nvSpPr>
          <p:cNvPr id="3" name="Content Placeholder 2"/>
          <p:cNvSpPr>
            <a:spLocks noGrp="1"/>
          </p:cNvSpPr>
          <p:nvPr>
            <p:ph idx="1"/>
          </p:nvPr>
        </p:nvSpPr>
        <p:spPr/>
        <p:txBody>
          <a:bodyPr>
            <a:normAutofit/>
          </a:bodyPr>
          <a:lstStyle/>
          <a:p>
            <a:r>
              <a:rPr lang="en-US" dirty="0" smtClean="0"/>
              <a:t>Consider developmental level with movement</a:t>
            </a:r>
            <a:endParaRPr lang="en-US" dirty="0" smtClean="0"/>
          </a:p>
          <a:p>
            <a:pPr lvl="1"/>
            <a:r>
              <a:rPr lang="en-US" dirty="0" smtClean="0"/>
              <a:t>Ex: A toddler 3-4 min </a:t>
            </a:r>
            <a:r>
              <a:rPr lang="en-US" dirty="0" err="1" smtClean="0"/>
              <a:t>vs</a:t>
            </a:r>
            <a:r>
              <a:rPr lang="en-US" dirty="0" smtClean="0"/>
              <a:t> elementary can </a:t>
            </a:r>
            <a:r>
              <a:rPr lang="en-US" dirty="0" smtClean="0"/>
              <a:t>sit quietly a max of </a:t>
            </a:r>
            <a:r>
              <a:rPr lang="en-US" dirty="0" smtClean="0"/>
              <a:t>15-20 </a:t>
            </a:r>
            <a:r>
              <a:rPr lang="en-US" dirty="0" smtClean="0"/>
              <a:t>min</a:t>
            </a:r>
          </a:p>
          <a:p>
            <a:r>
              <a:rPr lang="en-US" dirty="0" smtClean="0"/>
              <a:t>Movement breaks are important! </a:t>
            </a:r>
          </a:p>
          <a:p>
            <a:r>
              <a:rPr lang="en-US" dirty="0" smtClean="0"/>
              <a:t>Change </a:t>
            </a:r>
            <a:r>
              <a:rPr lang="en-US" dirty="0" smtClean="0"/>
              <a:t>the movement </a:t>
            </a:r>
            <a:r>
              <a:rPr lang="en-US" dirty="0" smtClean="0"/>
              <a:t>activities on a regular basis</a:t>
            </a:r>
          </a:p>
          <a:p>
            <a:r>
              <a:rPr lang="en-US" dirty="0" smtClean="0"/>
              <a:t>Use Big transition movements</a:t>
            </a:r>
          </a:p>
          <a:p>
            <a:pPr lvl="1"/>
            <a:r>
              <a:rPr lang="en-US" dirty="0" smtClean="0"/>
              <a:t>Bug crawls, animal walks, hop, skip, </a:t>
            </a:r>
            <a:r>
              <a:rPr lang="en-US" dirty="0" smtClean="0"/>
              <a:t>march</a:t>
            </a:r>
            <a:endParaRPr lang="en-US" dirty="0" smtClean="0"/>
          </a:p>
        </p:txBody>
      </p:sp>
    </p:spTree>
    <p:extLst>
      <p:ext uri="{BB962C8B-B14F-4D97-AF65-F5344CB8AC3E}">
        <p14:creationId xmlns:p14="http://schemas.microsoft.com/office/powerpoint/2010/main" val="362896078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Seating Options for Movement</a:t>
            </a:r>
            <a:endParaRPr lang="en-US" dirty="0"/>
          </a:p>
        </p:txBody>
      </p:sp>
      <p:pic>
        <p:nvPicPr>
          <p:cNvPr id="4" name="Content Placeholder 3" descr="chair.jpg"/>
          <p:cNvPicPr>
            <a:picLocks noGrp="1" noChangeAspect="1"/>
          </p:cNvPicPr>
          <p:nvPr>
            <p:ph sz="half" idx="2"/>
          </p:nvPr>
        </p:nvPicPr>
        <p:blipFill rotWithShape="1">
          <a:blip r:embed="rId3">
            <a:extLst>
              <a:ext uri="{28A0092B-C50C-407E-A947-70E740481C1C}">
                <a14:useLocalDpi xmlns:a14="http://schemas.microsoft.com/office/drawing/2010/main" val="0"/>
              </a:ext>
            </a:extLst>
          </a:blip>
          <a:srcRect l="-14409" r="-14409"/>
          <a:stretch/>
        </p:blipFill>
        <p:spPr>
          <a:xfrm>
            <a:off x="-216837" y="1535113"/>
            <a:ext cx="4714226" cy="4029275"/>
          </a:xfrm>
        </p:spPr>
      </p:pic>
      <p:pic>
        <p:nvPicPr>
          <p:cNvPr id="8" name="Content Placeholder 7" descr="cushion.jpg"/>
          <p:cNvPicPr>
            <a:picLocks noGrp="1" noChangeAspect="1"/>
          </p:cNvPicPr>
          <p:nvPr>
            <p:ph sz="quarter" idx="4"/>
          </p:nvPr>
        </p:nvPicPr>
        <p:blipFill>
          <a:blip r:embed="rId4">
            <a:extLst>
              <a:ext uri="{28A0092B-C50C-407E-A947-70E740481C1C}">
                <a14:useLocalDpi xmlns:a14="http://schemas.microsoft.com/office/drawing/2010/main" val="0"/>
              </a:ext>
            </a:extLst>
          </a:blip>
          <a:srcRect l="281" r="281"/>
          <a:stretch>
            <a:fillRect/>
          </a:stretch>
        </p:blipFill>
        <p:spPr/>
      </p:pic>
      <p:sp>
        <p:nvSpPr>
          <p:cNvPr id="5" name="Text Placeholder 4"/>
          <p:cNvSpPr>
            <a:spLocks noGrp="1"/>
          </p:cNvSpPr>
          <p:nvPr>
            <p:ph type="body" idx="1"/>
          </p:nvPr>
        </p:nvSpPr>
        <p:spPr>
          <a:xfrm>
            <a:off x="457200" y="1781299"/>
            <a:ext cx="1587277" cy="393576"/>
          </a:xfrm>
        </p:spPr>
        <p:txBody>
          <a:bodyPr>
            <a:normAutofit/>
          </a:bodyPr>
          <a:lstStyle/>
          <a:p>
            <a:endParaRPr lang="en-US" dirty="0"/>
          </a:p>
        </p:txBody>
      </p:sp>
      <p:sp>
        <p:nvSpPr>
          <p:cNvPr id="6" name="Text Placeholder 5"/>
          <p:cNvSpPr>
            <a:spLocks noGrp="1"/>
          </p:cNvSpPr>
          <p:nvPr>
            <p:ph type="body" sz="quarter" idx="3"/>
          </p:nvPr>
        </p:nvSpPr>
        <p:spPr>
          <a:xfrm flipV="1">
            <a:off x="6195384" y="2174874"/>
            <a:ext cx="2491416" cy="45719"/>
          </a:xfrm>
        </p:spPr>
        <p:txBody>
          <a:bodyPr>
            <a:normAutofit fontScale="25000" lnSpcReduction="20000"/>
          </a:bodyPr>
          <a:lstStyle/>
          <a:p>
            <a:endParaRPr lang="en-US" dirty="0"/>
          </a:p>
        </p:txBody>
      </p:sp>
    </p:spTree>
    <p:extLst>
      <p:ext uri="{BB962C8B-B14F-4D97-AF65-F5344CB8AC3E}">
        <p14:creationId xmlns:p14="http://schemas.microsoft.com/office/powerpoint/2010/main" val="218222469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1808805"/>
          </a:xfrm>
        </p:spPr>
        <p:txBody>
          <a:bodyPr>
            <a:normAutofit/>
          </a:bodyPr>
          <a:lstStyle/>
          <a:p>
            <a:r>
              <a:rPr lang="en-US" dirty="0" smtClean="0"/>
              <a:t>When swinging (vestibular) </a:t>
            </a:r>
            <a:br>
              <a:rPr lang="en-US" dirty="0" smtClean="0"/>
            </a:br>
            <a:r>
              <a:rPr lang="en-US" dirty="0" smtClean="0"/>
              <a:t>WATCH </a:t>
            </a:r>
            <a:r>
              <a:rPr lang="en-US" dirty="0" smtClean="0"/>
              <a:t>OUT FOR:</a:t>
            </a:r>
            <a:br>
              <a:rPr lang="en-US" dirty="0" smtClean="0"/>
            </a:br>
            <a:endParaRPr lang="en-US" dirty="0"/>
          </a:p>
        </p:txBody>
      </p:sp>
      <p:sp>
        <p:nvSpPr>
          <p:cNvPr id="3" name="Content Placeholder 2"/>
          <p:cNvSpPr>
            <a:spLocks noGrp="1"/>
          </p:cNvSpPr>
          <p:nvPr>
            <p:ph idx="1"/>
          </p:nvPr>
        </p:nvSpPr>
        <p:spPr>
          <a:xfrm>
            <a:off x="457200" y="2083442"/>
            <a:ext cx="8229600" cy="4564241"/>
          </a:xfrm>
        </p:spPr>
        <p:txBody>
          <a:bodyPr>
            <a:normAutofit/>
          </a:bodyPr>
          <a:lstStyle/>
          <a:p>
            <a:r>
              <a:rPr lang="en-US" dirty="0" smtClean="0"/>
              <a:t>Excessive giggling, yelling, or talking </a:t>
            </a:r>
          </a:p>
          <a:p>
            <a:r>
              <a:rPr lang="en-US" dirty="0" smtClean="0"/>
              <a:t>Excessive movement on the swing </a:t>
            </a:r>
          </a:p>
          <a:p>
            <a:r>
              <a:rPr lang="en-US" dirty="0" smtClean="0"/>
              <a:t>T</a:t>
            </a:r>
            <a:r>
              <a:rPr lang="en-US" dirty="0" smtClean="0"/>
              <a:t>urning pale or sweating</a:t>
            </a:r>
          </a:p>
          <a:p>
            <a:r>
              <a:rPr lang="en-US" dirty="0" smtClean="0"/>
              <a:t>Marked </a:t>
            </a:r>
            <a:r>
              <a:rPr lang="en-US" dirty="0" smtClean="0"/>
              <a:t>mood swings following </a:t>
            </a:r>
            <a:r>
              <a:rPr lang="en-US" dirty="0" smtClean="0"/>
              <a:t>stimulation</a:t>
            </a:r>
            <a:endParaRPr lang="en-US" dirty="0" smtClean="0"/>
          </a:p>
        </p:txBody>
      </p:sp>
    </p:spTree>
    <p:extLst>
      <p:ext uri="{BB962C8B-B14F-4D97-AF65-F5344CB8AC3E}">
        <p14:creationId xmlns:p14="http://schemas.microsoft.com/office/powerpoint/2010/main" val="95967395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How to respond to Overstimulation</a:t>
            </a:r>
            <a:endParaRPr lang="en-US" dirty="0"/>
          </a:p>
        </p:txBody>
      </p:sp>
      <p:sp>
        <p:nvSpPr>
          <p:cNvPr id="3" name="Content Placeholder 2"/>
          <p:cNvSpPr>
            <a:spLocks noGrp="1"/>
          </p:cNvSpPr>
          <p:nvPr>
            <p:ph idx="1"/>
          </p:nvPr>
        </p:nvSpPr>
        <p:spPr/>
        <p:txBody>
          <a:bodyPr>
            <a:normAutofit/>
          </a:bodyPr>
          <a:lstStyle/>
          <a:p>
            <a:r>
              <a:rPr lang="en-US" dirty="0" smtClean="0"/>
              <a:t>Slowly stop input/swinging</a:t>
            </a:r>
          </a:p>
          <a:p>
            <a:r>
              <a:rPr lang="en-US" dirty="0" smtClean="0"/>
              <a:t>If child is dizzy </a:t>
            </a:r>
            <a:r>
              <a:rPr lang="en-US" dirty="0" smtClean="0"/>
              <a:t>do heavy work</a:t>
            </a:r>
            <a:r>
              <a:rPr lang="en-US" dirty="0"/>
              <a:t> </a:t>
            </a:r>
            <a:r>
              <a:rPr lang="en-US" dirty="0" smtClean="0"/>
              <a:t>activity</a:t>
            </a:r>
          </a:p>
          <a:p>
            <a:pPr lvl="1"/>
            <a:r>
              <a:rPr lang="en-US" dirty="0" smtClean="0"/>
              <a:t>Push ups, hopping </a:t>
            </a:r>
            <a:endParaRPr lang="en-US" dirty="0" smtClean="0"/>
          </a:p>
          <a:p>
            <a:r>
              <a:rPr lang="en-US" dirty="0" smtClean="0"/>
              <a:t>Help child breath deeply and slowly</a:t>
            </a:r>
          </a:p>
          <a:p>
            <a:r>
              <a:rPr lang="en-US" dirty="0" smtClean="0"/>
              <a:t>Provide deep pressure (Ex. Bear hugs)</a:t>
            </a:r>
          </a:p>
          <a:p>
            <a:r>
              <a:rPr lang="en-US" dirty="0" smtClean="0"/>
              <a:t>Focus on one object that is not moving until dizziness stops</a:t>
            </a:r>
            <a:endParaRPr lang="en-US" dirty="0"/>
          </a:p>
        </p:txBody>
      </p:sp>
    </p:spTree>
    <p:extLst>
      <p:ext uri="{BB962C8B-B14F-4D97-AF65-F5344CB8AC3E}">
        <p14:creationId xmlns:p14="http://schemas.microsoft.com/office/powerpoint/2010/main" val="368415150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Auditory Seeker</a:t>
            </a:r>
            <a:endParaRPr lang="en-US" dirty="0"/>
          </a:p>
        </p:txBody>
      </p:sp>
      <p:sp>
        <p:nvSpPr>
          <p:cNvPr id="3" name="Content Placeholder 2"/>
          <p:cNvSpPr>
            <a:spLocks noGrp="1"/>
          </p:cNvSpPr>
          <p:nvPr>
            <p:ph idx="1"/>
          </p:nvPr>
        </p:nvSpPr>
        <p:spPr/>
        <p:txBody>
          <a:bodyPr/>
          <a:lstStyle/>
          <a:p>
            <a:r>
              <a:rPr lang="en-US" dirty="0" smtClean="0"/>
              <a:t>Talks very loud</a:t>
            </a:r>
          </a:p>
          <a:p>
            <a:r>
              <a:rPr lang="en-US" dirty="0" smtClean="0"/>
              <a:t>Seeks loud noises</a:t>
            </a:r>
          </a:p>
          <a:p>
            <a:r>
              <a:rPr lang="en-US" dirty="0" smtClean="0"/>
              <a:t>Holds musical objects to ear</a:t>
            </a:r>
          </a:p>
          <a:p>
            <a:r>
              <a:rPr lang="en-US" dirty="0" smtClean="0"/>
              <a:t>Will clap, sing, or slam loudly </a:t>
            </a:r>
          </a:p>
          <a:p>
            <a:r>
              <a:rPr lang="en-US" dirty="0" smtClean="0"/>
              <a:t>More common with autism</a:t>
            </a:r>
            <a:endParaRPr lang="en-US" dirty="0"/>
          </a:p>
        </p:txBody>
      </p:sp>
    </p:spTree>
    <p:extLst>
      <p:ext uri="{BB962C8B-B14F-4D97-AF65-F5344CB8AC3E}">
        <p14:creationId xmlns:p14="http://schemas.microsoft.com/office/powerpoint/2010/main" val="2131447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Auditory Seeker suggestions</a:t>
            </a:r>
            <a:endParaRPr lang="en-US" dirty="0"/>
          </a:p>
        </p:txBody>
      </p:sp>
      <p:sp>
        <p:nvSpPr>
          <p:cNvPr id="3" name="Content Placeholder 2"/>
          <p:cNvSpPr>
            <a:spLocks noGrp="1"/>
          </p:cNvSpPr>
          <p:nvPr>
            <p:ph idx="1"/>
          </p:nvPr>
        </p:nvSpPr>
        <p:spPr/>
        <p:txBody>
          <a:bodyPr/>
          <a:lstStyle/>
          <a:p>
            <a:r>
              <a:rPr lang="en-US" dirty="0" smtClean="0"/>
              <a:t>Use noises as rewards</a:t>
            </a:r>
          </a:p>
          <a:p>
            <a:r>
              <a:rPr lang="en-US" dirty="0" smtClean="0"/>
              <a:t>Do not use ear plugs </a:t>
            </a:r>
          </a:p>
          <a:p>
            <a:r>
              <a:rPr lang="en-US" dirty="0" smtClean="0"/>
              <a:t>Use music in therapy</a:t>
            </a:r>
          </a:p>
          <a:p>
            <a:pPr lvl="1"/>
            <a:r>
              <a:rPr lang="en-US" dirty="0" smtClean="0"/>
              <a:t>Listen to tape or CD</a:t>
            </a:r>
            <a:endParaRPr lang="en-US" dirty="0"/>
          </a:p>
          <a:p>
            <a:pPr lvl="1"/>
            <a:r>
              <a:rPr lang="en-US" dirty="0" smtClean="0"/>
              <a:t>Sing a song with hand motions</a:t>
            </a:r>
          </a:p>
          <a:p>
            <a:endParaRPr lang="en-US" dirty="0" smtClean="0"/>
          </a:p>
        </p:txBody>
      </p:sp>
    </p:spTree>
    <p:extLst>
      <p:ext uri="{BB962C8B-B14F-4D97-AF65-F5344CB8AC3E}">
        <p14:creationId xmlns:p14="http://schemas.microsoft.com/office/powerpoint/2010/main" val="355378806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Auditory Avoiders</a:t>
            </a:r>
            <a:endParaRPr lang="en-US" dirty="0"/>
          </a:p>
        </p:txBody>
      </p:sp>
      <p:sp>
        <p:nvSpPr>
          <p:cNvPr id="3" name="Content Placeholder 2"/>
          <p:cNvSpPr>
            <a:spLocks noGrp="1"/>
          </p:cNvSpPr>
          <p:nvPr>
            <p:ph idx="1"/>
          </p:nvPr>
        </p:nvSpPr>
        <p:spPr/>
        <p:txBody>
          <a:bodyPr>
            <a:normAutofit/>
          </a:bodyPr>
          <a:lstStyle/>
          <a:p>
            <a:r>
              <a:rPr lang="en-US" dirty="0" smtClean="0"/>
              <a:t>Oversensitivity to </a:t>
            </a:r>
            <a:r>
              <a:rPr lang="en-US" dirty="0" smtClean="0"/>
              <a:t>noises</a:t>
            </a:r>
          </a:p>
          <a:p>
            <a:pPr lvl="1"/>
            <a:r>
              <a:rPr lang="en-US" dirty="0" smtClean="0"/>
              <a:t>Vacuum, thunder, train whistle, siren, horn or loud </a:t>
            </a:r>
            <a:r>
              <a:rPr lang="en-US" dirty="0" smtClean="0"/>
              <a:t>room, air conditioning </a:t>
            </a:r>
            <a:endParaRPr lang="en-US" dirty="0" smtClean="0"/>
          </a:p>
          <a:p>
            <a:r>
              <a:rPr lang="en-US" dirty="0" smtClean="0"/>
              <a:t>Express </a:t>
            </a:r>
            <a:r>
              <a:rPr lang="en-US" dirty="0" smtClean="0"/>
              <a:t>excessive emotions </a:t>
            </a:r>
            <a:r>
              <a:rPr lang="en-US" dirty="0" smtClean="0"/>
              <a:t>with noises</a:t>
            </a:r>
            <a:endParaRPr lang="en-US" dirty="0" smtClean="0"/>
          </a:p>
          <a:p>
            <a:r>
              <a:rPr lang="en-US" dirty="0" smtClean="0"/>
              <a:t>May put fingers in </a:t>
            </a:r>
            <a:r>
              <a:rPr lang="en-US" dirty="0" smtClean="0"/>
              <a:t>ears </a:t>
            </a:r>
            <a:r>
              <a:rPr lang="en-US" dirty="0" smtClean="0"/>
              <a:t>to drown out noises</a:t>
            </a:r>
          </a:p>
          <a:p>
            <a:r>
              <a:rPr lang="en-US" dirty="0" smtClean="0"/>
              <a:t>May yell to drown out noises</a:t>
            </a:r>
          </a:p>
          <a:p>
            <a:r>
              <a:rPr lang="en-US" dirty="0" smtClean="0"/>
              <a:t>Very typical with autism</a:t>
            </a:r>
            <a:endParaRPr lang="en-US" dirty="0"/>
          </a:p>
        </p:txBody>
      </p:sp>
    </p:spTree>
    <p:extLst>
      <p:ext uri="{BB962C8B-B14F-4D97-AF65-F5344CB8AC3E}">
        <p14:creationId xmlns:p14="http://schemas.microsoft.com/office/powerpoint/2010/main" val="12985252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is Sensory Processing Disorder?</a:t>
            </a:r>
            <a:endParaRPr lang="en-US" dirty="0"/>
          </a:p>
        </p:txBody>
      </p:sp>
      <p:sp>
        <p:nvSpPr>
          <p:cNvPr id="3" name="Content Placeholder 2"/>
          <p:cNvSpPr>
            <a:spLocks noGrp="1"/>
          </p:cNvSpPr>
          <p:nvPr>
            <p:ph idx="1"/>
          </p:nvPr>
        </p:nvSpPr>
        <p:spPr/>
        <p:txBody>
          <a:bodyPr/>
          <a:lstStyle/>
          <a:p>
            <a:r>
              <a:rPr lang="en-US" dirty="0" smtClean="0"/>
              <a:t>A neurological disorder where the sensory information the individual perceives results in abnormal responses. </a:t>
            </a:r>
          </a:p>
          <a:p>
            <a:r>
              <a:rPr lang="en-US" dirty="0" smtClean="0"/>
              <a:t>It causes difficulty, or inability to function in daily life.</a:t>
            </a:r>
          </a:p>
        </p:txBody>
      </p:sp>
    </p:spTree>
    <p:extLst>
      <p:ext uri="{BB962C8B-B14F-4D97-AF65-F5344CB8AC3E}">
        <p14:creationId xmlns:p14="http://schemas.microsoft.com/office/powerpoint/2010/main" val="347453239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Auditory Avoiders Suggestions</a:t>
            </a:r>
            <a:endParaRPr lang="en-US" dirty="0"/>
          </a:p>
        </p:txBody>
      </p:sp>
      <p:sp>
        <p:nvSpPr>
          <p:cNvPr id="3" name="Content Placeholder 2"/>
          <p:cNvSpPr>
            <a:spLocks noGrp="1"/>
          </p:cNvSpPr>
          <p:nvPr>
            <p:ph idx="1"/>
          </p:nvPr>
        </p:nvSpPr>
        <p:spPr/>
        <p:txBody>
          <a:bodyPr>
            <a:normAutofit/>
          </a:bodyPr>
          <a:lstStyle/>
          <a:p>
            <a:r>
              <a:rPr lang="en-US" dirty="0"/>
              <a:t>Differentiation between sounds may be difficult for </a:t>
            </a:r>
            <a:r>
              <a:rPr lang="en-US" dirty="0" smtClean="0"/>
              <a:t>child</a:t>
            </a:r>
            <a:endParaRPr lang="en-US" dirty="0" smtClean="0"/>
          </a:p>
          <a:p>
            <a:r>
              <a:rPr lang="en-US" dirty="0" smtClean="0"/>
              <a:t>When </a:t>
            </a:r>
            <a:r>
              <a:rPr lang="en-US" dirty="0" smtClean="0"/>
              <a:t>using music:</a:t>
            </a:r>
          </a:p>
          <a:p>
            <a:pPr lvl="1"/>
            <a:r>
              <a:rPr lang="en-US" dirty="0" smtClean="0"/>
              <a:t>Rhythmic or steady beats</a:t>
            </a:r>
          </a:p>
          <a:p>
            <a:pPr lvl="1"/>
            <a:r>
              <a:rPr lang="en-US" dirty="0" smtClean="0"/>
              <a:t>Watch the level and other stimuli in room</a:t>
            </a:r>
          </a:p>
          <a:p>
            <a:pPr lvl="1"/>
            <a:r>
              <a:rPr lang="en-US" dirty="0" smtClean="0"/>
              <a:t>Background music is not recommended</a:t>
            </a:r>
          </a:p>
          <a:p>
            <a:r>
              <a:rPr lang="en-US" dirty="0" smtClean="0"/>
              <a:t>Private areas and breaks from noise</a:t>
            </a:r>
          </a:p>
          <a:p>
            <a:r>
              <a:rPr lang="en-US" dirty="0" smtClean="0"/>
              <a:t>Ear </a:t>
            </a:r>
            <a:r>
              <a:rPr lang="en-US" dirty="0" smtClean="0"/>
              <a:t>plugs, headphones or earmuffs </a:t>
            </a:r>
            <a:endParaRPr lang="en-US" dirty="0"/>
          </a:p>
        </p:txBody>
      </p:sp>
    </p:spTree>
    <p:extLst>
      <p:ext uri="{BB962C8B-B14F-4D97-AF65-F5344CB8AC3E}">
        <p14:creationId xmlns:p14="http://schemas.microsoft.com/office/powerpoint/2010/main" val="416243384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Suggestions for all </a:t>
            </a:r>
            <a:endParaRPr lang="en-US" dirty="0"/>
          </a:p>
        </p:txBody>
      </p:sp>
      <p:sp>
        <p:nvSpPr>
          <p:cNvPr id="3" name="Content Placeholder 2"/>
          <p:cNvSpPr>
            <a:spLocks noGrp="1"/>
          </p:cNvSpPr>
          <p:nvPr>
            <p:ph idx="1"/>
          </p:nvPr>
        </p:nvSpPr>
        <p:spPr/>
        <p:txBody>
          <a:bodyPr/>
          <a:lstStyle/>
          <a:p>
            <a:r>
              <a:rPr lang="en-US" dirty="0" smtClean="0"/>
              <a:t>Prevention of sensory based behavior</a:t>
            </a:r>
          </a:p>
          <a:p>
            <a:r>
              <a:rPr lang="en-US" dirty="0"/>
              <a:t>Watch for </a:t>
            </a:r>
            <a:r>
              <a:rPr lang="en-US" dirty="0" smtClean="0"/>
              <a:t>overstimulation or seeking behaviors</a:t>
            </a:r>
            <a:endParaRPr lang="en-US" dirty="0" smtClean="0"/>
          </a:p>
          <a:p>
            <a:r>
              <a:rPr lang="en-US" dirty="0" smtClean="0"/>
              <a:t>Read cues and give breaks as needed</a:t>
            </a:r>
            <a:endParaRPr lang="en-US" dirty="0" smtClean="0"/>
          </a:p>
          <a:p>
            <a:r>
              <a:rPr lang="en-US" dirty="0" smtClean="0"/>
              <a:t>Use </a:t>
            </a:r>
            <a:r>
              <a:rPr lang="en-US" dirty="0" smtClean="0"/>
              <a:t>breathing</a:t>
            </a:r>
          </a:p>
          <a:p>
            <a:pPr lvl="1"/>
            <a:r>
              <a:rPr lang="en-US" dirty="0" smtClean="0"/>
              <a:t>Breath in 4 counts, hold it, breath out 4 counts</a:t>
            </a:r>
          </a:p>
        </p:txBody>
      </p:sp>
    </p:spTree>
    <p:extLst>
      <p:ext uri="{BB962C8B-B14F-4D97-AF65-F5344CB8AC3E}">
        <p14:creationId xmlns:p14="http://schemas.microsoft.com/office/powerpoint/2010/main" val="392993414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5" name="Rectangle 4"/>
          <p:cNvSpPr/>
          <p:nvPr/>
        </p:nvSpPr>
        <p:spPr>
          <a:xfrm>
            <a:off x="426128" y="1892132"/>
            <a:ext cx="8386806" cy="2031325"/>
          </a:xfrm>
          <a:prstGeom prst="rect">
            <a:avLst/>
          </a:prstGeom>
        </p:spPr>
        <p:txBody>
          <a:bodyPr wrap="square">
            <a:spAutoFit/>
          </a:bodyPr>
          <a:lstStyle/>
          <a:p>
            <a:r>
              <a:rPr lang="en-US" dirty="0" err="1"/>
              <a:t>Ernsperger</a:t>
            </a:r>
            <a:r>
              <a:rPr lang="en-US" dirty="0"/>
              <a:t>, L., &amp; </a:t>
            </a:r>
            <a:r>
              <a:rPr lang="en-US" dirty="0" err="1"/>
              <a:t>Stegen</a:t>
            </a:r>
            <a:r>
              <a:rPr lang="en-US" dirty="0"/>
              <a:t>-Hanson, T. (2004). Just take a bite: easy, </a:t>
            </a:r>
            <a:r>
              <a:rPr lang="en-US" dirty="0" smtClean="0"/>
              <a:t>effective	answers </a:t>
            </a:r>
            <a:r>
              <a:rPr lang="en-US" dirty="0"/>
              <a:t>to food aversions and eating challenges. Arlington, TX: </a:t>
            </a:r>
            <a:r>
              <a:rPr lang="en-US" dirty="0" smtClean="0"/>
              <a:t>Future	Horizons</a:t>
            </a:r>
            <a:r>
              <a:rPr lang="en-US" dirty="0"/>
              <a:t>.</a:t>
            </a:r>
          </a:p>
          <a:p>
            <a:r>
              <a:rPr lang="en-US" dirty="0"/>
              <a:t>Isbell, C., &amp; Isbell, R. T. (2007). Sensory integration : a guide for </a:t>
            </a:r>
            <a:r>
              <a:rPr lang="en-US" dirty="0" smtClean="0"/>
              <a:t>preschool	teachers</a:t>
            </a:r>
            <a:r>
              <a:rPr lang="en-US" dirty="0"/>
              <a:t>. Beltsville, MD : </a:t>
            </a:r>
            <a:r>
              <a:rPr lang="en-US" dirty="0" err="1"/>
              <a:t>Gryphon</a:t>
            </a:r>
            <a:r>
              <a:rPr lang="en-US" dirty="0"/>
              <a:t> House, ©2007</a:t>
            </a:r>
            <a:r>
              <a:rPr lang="en-US" dirty="0" smtClean="0"/>
              <a:t>.</a:t>
            </a:r>
          </a:p>
          <a:p>
            <a:r>
              <a:rPr lang="en-US" dirty="0" err="1" smtClean="0"/>
              <a:t>Kranowitz</a:t>
            </a:r>
            <a:r>
              <a:rPr lang="en-US" dirty="0"/>
              <a:t>, C. S. (1998). The out-of-sync child : recognizing and coping </a:t>
            </a:r>
            <a:r>
              <a:rPr lang="en-US" dirty="0" smtClean="0"/>
              <a:t>with	sensory </a:t>
            </a:r>
            <a:r>
              <a:rPr lang="en-US" dirty="0"/>
              <a:t>integration dysfunction. New York : Perigee Book, 1998.</a:t>
            </a:r>
          </a:p>
        </p:txBody>
      </p:sp>
    </p:spTree>
    <p:extLst>
      <p:ext uri="{BB962C8B-B14F-4D97-AF65-F5344CB8AC3E}">
        <p14:creationId xmlns:p14="http://schemas.microsoft.com/office/powerpoint/2010/main" val="16959112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SPD continued</a:t>
            </a:r>
            <a:endParaRPr lang="en-US" dirty="0"/>
          </a:p>
        </p:txBody>
      </p:sp>
      <p:sp>
        <p:nvSpPr>
          <p:cNvPr id="3" name="Content Placeholder 2"/>
          <p:cNvSpPr>
            <a:spLocks noGrp="1"/>
          </p:cNvSpPr>
          <p:nvPr>
            <p:ph idx="1"/>
          </p:nvPr>
        </p:nvSpPr>
        <p:spPr/>
        <p:txBody>
          <a:bodyPr>
            <a:normAutofit/>
          </a:bodyPr>
          <a:lstStyle/>
          <a:p>
            <a:r>
              <a:rPr lang="en-US" dirty="0" smtClean="0"/>
              <a:t>3 types</a:t>
            </a:r>
          </a:p>
          <a:p>
            <a:pPr lvl="1"/>
            <a:r>
              <a:rPr lang="en-US" dirty="0" smtClean="0"/>
              <a:t>Sensory </a:t>
            </a:r>
            <a:r>
              <a:rPr lang="en-US" dirty="0" smtClean="0"/>
              <a:t>Modulation </a:t>
            </a:r>
            <a:r>
              <a:rPr lang="en-US" dirty="0"/>
              <a:t>D</a:t>
            </a:r>
            <a:r>
              <a:rPr lang="en-US" dirty="0" smtClean="0"/>
              <a:t>isorders</a:t>
            </a:r>
            <a:r>
              <a:rPr lang="en-US" dirty="0" smtClean="0"/>
              <a:t>(SMD)</a:t>
            </a:r>
          </a:p>
          <a:p>
            <a:pPr lvl="1"/>
            <a:r>
              <a:rPr lang="en-US" dirty="0" smtClean="0"/>
              <a:t>Sensory Based Motor Disorder (SBMD)</a:t>
            </a:r>
          </a:p>
          <a:p>
            <a:pPr lvl="1"/>
            <a:r>
              <a:rPr lang="en-US" dirty="0" smtClean="0"/>
              <a:t>Sensory Discrimination Disorder (SDD)</a:t>
            </a:r>
          </a:p>
          <a:p>
            <a:r>
              <a:rPr lang="en-US" dirty="0" smtClean="0"/>
              <a:t>SMD is most commonly seen and discussed</a:t>
            </a:r>
          </a:p>
        </p:txBody>
      </p:sp>
    </p:spTree>
    <p:extLst>
      <p:ext uri="{BB962C8B-B14F-4D97-AF65-F5344CB8AC3E}">
        <p14:creationId xmlns:p14="http://schemas.microsoft.com/office/powerpoint/2010/main" val="4814243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How common?</a:t>
            </a:r>
            <a:endParaRPr lang="en-US" dirty="0"/>
          </a:p>
        </p:txBody>
      </p:sp>
      <p:sp>
        <p:nvSpPr>
          <p:cNvPr id="3" name="Content Placeholder 2"/>
          <p:cNvSpPr>
            <a:spLocks noGrp="1"/>
          </p:cNvSpPr>
          <p:nvPr>
            <p:ph idx="1"/>
          </p:nvPr>
        </p:nvSpPr>
        <p:spPr/>
        <p:txBody>
          <a:bodyPr/>
          <a:lstStyle/>
          <a:p>
            <a:r>
              <a:rPr lang="en-US" dirty="0" smtClean="0"/>
              <a:t>Used to be 1 in 20, now considered 1 in 16</a:t>
            </a:r>
          </a:p>
          <a:p>
            <a:pPr lvl="1"/>
            <a:r>
              <a:rPr lang="en-US" dirty="0" smtClean="0"/>
              <a:t>That is one child in every class. </a:t>
            </a:r>
          </a:p>
          <a:p>
            <a:r>
              <a:rPr lang="en-US" dirty="0" smtClean="0"/>
              <a:t>Autism Spectrum Disorder 9 in 10</a:t>
            </a:r>
          </a:p>
          <a:p>
            <a:r>
              <a:rPr lang="en-US" dirty="0" smtClean="0"/>
              <a:t>HAS to impact function in daily life</a:t>
            </a:r>
          </a:p>
          <a:p>
            <a:r>
              <a:rPr lang="en-US" dirty="0" smtClean="0"/>
              <a:t>We all have a little sensory problems</a:t>
            </a:r>
          </a:p>
          <a:p>
            <a:pPr marL="0" indent="0">
              <a:buNone/>
            </a:pPr>
            <a:endParaRPr lang="en-US" dirty="0" smtClean="0"/>
          </a:p>
        </p:txBody>
      </p:sp>
      <p:pic>
        <p:nvPicPr>
          <p:cNvPr id="4" name="Picture 3" descr="common picture.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78119" y="2307943"/>
            <a:ext cx="3492500" cy="2083390"/>
          </a:xfrm>
          <a:prstGeom prst="rect">
            <a:avLst/>
          </a:prstGeom>
        </p:spPr>
      </p:pic>
    </p:spTree>
    <p:extLst>
      <p:ext uri="{BB962C8B-B14F-4D97-AF65-F5344CB8AC3E}">
        <p14:creationId xmlns:p14="http://schemas.microsoft.com/office/powerpoint/2010/main" val="24842575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Associated problems</a:t>
            </a:r>
            <a:endParaRPr lang="en-US" dirty="0"/>
          </a:p>
        </p:txBody>
      </p:sp>
      <p:sp>
        <p:nvSpPr>
          <p:cNvPr id="3" name="Content Placeholder 2"/>
          <p:cNvSpPr>
            <a:spLocks noGrp="1"/>
          </p:cNvSpPr>
          <p:nvPr>
            <p:ph idx="1"/>
          </p:nvPr>
        </p:nvSpPr>
        <p:spPr/>
        <p:txBody>
          <a:bodyPr>
            <a:normAutofit/>
          </a:bodyPr>
          <a:lstStyle/>
          <a:p>
            <a:r>
              <a:rPr lang="en-US" dirty="0" smtClean="0"/>
              <a:t> “That some people with autism have some degree of SPD is a recognized fact” (</a:t>
            </a:r>
            <a:r>
              <a:rPr lang="en-US" dirty="0" err="1" smtClean="0"/>
              <a:t>Kranowitz</a:t>
            </a:r>
            <a:r>
              <a:rPr lang="en-US" dirty="0" smtClean="0"/>
              <a:t> 2005)</a:t>
            </a:r>
          </a:p>
          <a:p>
            <a:r>
              <a:rPr lang="en-US" dirty="0" smtClean="0"/>
              <a:t>Premature babies, orphanages, highly deprived of sensory opportunities at a young age, autism, highly gifted children, fragile X, mild cerebral palsy</a:t>
            </a:r>
            <a:endParaRPr lang="en-US" dirty="0"/>
          </a:p>
        </p:txBody>
      </p:sp>
    </p:spTree>
    <p:extLst>
      <p:ext uri="{BB962C8B-B14F-4D97-AF65-F5344CB8AC3E}">
        <p14:creationId xmlns:p14="http://schemas.microsoft.com/office/powerpoint/2010/main" val="41897505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Causes	</a:t>
            </a:r>
            <a:endParaRPr lang="en-US" dirty="0"/>
          </a:p>
        </p:txBody>
      </p:sp>
      <p:sp>
        <p:nvSpPr>
          <p:cNvPr id="3" name="Content Placeholder 2"/>
          <p:cNvSpPr>
            <a:spLocks noGrp="1"/>
          </p:cNvSpPr>
          <p:nvPr>
            <p:ph idx="1"/>
          </p:nvPr>
        </p:nvSpPr>
        <p:spPr/>
        <p:txBody>
          <a:bodyPr/>
          <a:lstStyle/>
          <a:p>
            <a:r>
              <a:rPr lang="en-US" dirty="0" smtClean="0"/>
              <a:t>Exact cause is unidentified</a:t>
            </a:r>
          </a:p>
          <a:p>
            <a:r>
              <a:rPr lang="en-US" dirty="0" smtClean="0"/>
              <a:t>Thought to be inherited</a:t>
            </a:r>
          </a:p>
          <a:p>
            <a:r>
              <a:rPr lang="en-US" dirty="0" smtClean="0"/>
              <a:t>Prenatal and birth complications</a:t>
            </a:r>
          </a:p>
          <a:p>
            <a:r>
              <a:rPr lang="en-US" dirty="0" smtClean="0"/>
              <a:t>Environmental factors</a:t>
            </a:r>
          </a:p>
          <a:p>
            <a:endParaRPr lang="en-US" dirty="0"/>
          </a:p>
        </p:txBody>
      </p:sp>
    </p:spTree>
    <p:extLst>
      <p:ext uri="{BB962C8B-B14F-4D97-AF65-F5344CB8AC3E}">
        <p14:creationId xmlns:p14="http://schemas.microsoft.com/office/powerpoint/2010/main" val="24837144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Our 7 senses</a:t>
            </a:r>
            <a:endParaRPr lang="en-US" dirty="0"/>
          </a:p>
        </p:txBody>
      </p:sp>
      <p:sp>
        <p:nvSpPr>
          <p:cNvPr id="3" name="Content Placeholder 2"/>
          <p:cNvSpPr>
            <a:spLocks noGrp="1"/>
          </p:cNvSpPr>
          <p:nvPr>
            <p:ph idx="1"/>
          </p:nvPr>
        </p:nvSpPr>
        <p:spPr/>
        <p:txBody>
          <a:bodyPr>
            <a:normAutofit/>
          </a:bodyPr>
          <a:lstStyle/>
          <a:p>
            <a:r>
              <a:rPr lang="en-US" dirty="0" smtClean="0"/>
              <a:t>Visual</a:t>
            </a:r>
          </a:p>
          <a:p>
            <a:r>
              <a:rPr lang="en-US" dirty="0" smtClean="0"/>
              <a:t>Olfactory (smell)</a:t>
            </a:r>
          </a:p>
          <a:p>
            <a:r>
              <a:rPr lang="en-US" dirty="0" smtClean="0"/>
              <a:t>Gustatory (taste)</a:t>
            </a:r>
          </a:p>
          <a:p>
            <a:r>
              <a:rPr lang="en-US" dirty="0" smtClean="0"/>
              <a:t>Tactile (touch)</a:t>
            </a:r>
          </a:p>
          <a:p>
            <a:r>
              <a:rPr lang="en-US" dirty="0" smtClean="0"/>
              <a:t>Auditory (hearing)</a:t>
            </a:r>
          </a:p>
          <a:p>
            <a:r>
              <a:rPr lang="en-US" dirty="0" smtClean="0"/>
              <a:t>Proprioception( body awareness/deep pressure)</a:t>
            </a:r>
          </a:p>
          <a:p>
            <a:r>
              <a:rPr lang="en-US" dirty="0" smtClean="0"/>
              <a:t>Vestibular (movement/balance)</a:t>
            </a:r>
            <a:endParaRPr lang="en-US" dirty="0"/>
          </a:p>
        </p:txBody>
      </p:sp>
      <p:pic>
        <p:nvPicPr>
          <p:cNvPr id="4" name="Picture 3" descr="7 senses.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33323" y="1981200"/>
            <a:ext cx="3263900" cy="2489200"/>
          </a:xfrm>
          <a:prstGeom prst="rect">
            <a:avLst/>
          </a:prstGeom>
        </p:spPr>
      </p:pic>
    </p:spTree>
    <p:extLst>
      <p:ext uri="{BB962C8B-B14F-4D97-AF65-F5344CB8AC3E}">
        <p14:creationId xmlns:p14="http://schemas.microsoft.com/office/powerpoint/2010/main" val="19989336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Imagine if:</a:t>
            </a:r>
            <a:endParaRPr lang="en-US" dirty="0"/>
          </a:p>
        </p:txBody>
      </p:sp>
      <p:sp>
        <p:nvSpPr>
          <p:cNvPr id="3" name="Content Placeholder 2"/>
          <p:cNvSpPr>
            <a:spLocks noGrp="1"/>
          </p:cNvSpPr>
          <p:nvPr>
            <p:ph idx="1"/>
          </p:nvPr>
        </p:nvSpPr>
        <p:spPr/>
        <p:txBody>
          <a:bodyPr/>
          <a:lstStyle/>
          <a:p>
            <a:r>
              <a:rPr lang="en-US" dirty="0"/>
              <a:t>Y</a:t>
            </a:r>
            <a:r>
              <a:rPr lang="en-US" baseline="0" dirty="0" smtClean="0"/>
              <a:t>ou could not </a:t>
            </a:r>
            <a:r>
              <a:rPr lang="en-US" dirty="0" smtClean="0"/>
              <a:t>tune</a:t>
            </a:r>
            <a:r>
              <a:rPr lang="en-US" baseline="0" dirty="0" smtClean="0"/>
              <a:t> out that flickering light in the classroom</a:t>
            </a:r>
          </a:p>
          <a:p>
            <a:r>
              <a:rPr lang="en-US" baseline="0" dirty="0" smtClean="0"/>
              <a:t> The buzzing of the refrigerator in the next room </a:t>
            </a:r>
            <a:r>
              <a:rPr lang="en-US" dirty="0" smtClean="0"/>
              <a:t>made you lose sleep every night</a:t>
            </a:r>
          </a:p>
          <a:p>
            <a:r>
              <a:rPr lang="en-US" dirty="0" smtClean="0"/>
              <a:t>Every time you try to write with your pencil you push too hard and break it.</a:t>
            </a:r>
          </a:p>
          <a:p>
            <a:r>
              <a:rPr lang="en-US" dirty="0" smtClean="0"/>
              <a:t>Every time someone touches you it feels like sandpaper on your skin</a:t>
            </a:r>
          </a:p>
          <a:p>
            <a:endParaRPr lang="en-US" dirty="0" smtClean="0"/>
          </a:p>
          <a:p>
            <a:pPr marL="0" indent="0">
              <a:buNone/>
            </a:pPr>
            <a:endParaRPr lang="en-US" dirty="0"/>
          </a:p>
          <a:p>
            <a:endParaRPr lang="en-US" dirty="0" smtClean="0"/>
          </a:p>
          <a:p>
            <a:endParaRPr lang="en-US" dirty="0"/>
          </a:p>
        </p:txBody>
      </p:sp>
      <p:pic>
        <p:nvPicPr>
          <p:cNvPr id="4" name="Picture 3" descr="fear.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50628" y="4786271"/>
            <a:ext cx="3443408" cy="1827163"/>
          </a:xfrm>
          <a:prstGeom prst="rect">
            <a:avLst/>
          </a:prstGeom>
        </p:spPr>
      </p:pic>
    </p:spTree>
    <p:extLst>
      <p:ext uri="{BB962C8B-B14F-4D97-AF65-F5344CB8AC3E}">
        <p14:creationId xmlns:p14="http://schemas.microsoft.com/office/powerpoint/2010/main" val="1340291092"/>
      </p:ext>
    </p:extLst>
  </p:cSld>
  <p:clrMapOvr>
    <a:masterClrMapping/>
  </p:clrMapOvr>
</p:sld>
</file>

<file path=ppt/theme/theme1.xml><?xml version="1.0" encoding="utf-8"?>
<a:theme xmlns:a="http://schemas.openxmlformats.org/drawingml/2006/main" name="Advantage">
  <a:themeElements>
    <a:clrScheme name="Revolution">
      <a:dk1>
        <a:sysClr val="windowText" lastClr="000000"/>
      </a:dk1>
      <a:lt1>
        <a:sysClr val="window" lastClr="FFFFFF"/>
      </a:lt1>
      <a:dk2>
        <a:srgbClr val="1B3861"/>
      </a:dk2>
      <a:lt2>
        <a:srgbClr val="38ABED"/>
      </a:lt2>
      <a:accent1>
        <a:srgbClr val="0C5986"/>
      </a:accent1>
      <a:accent2>
        <a:srgbClr val="DDF53D"/>
      </a:accent2>
      <a:accent3>
        <a:srgbClr val="508709"/>
      </a:accent3>
      <a:accent4>
        <a:srgbClr val="BF5E00"/>
      </a:accent4>
      <a:accent5>
        <a:srgbClr val="9C0001"/>
      </a:accent5>
      <a:accent6>
        <a:srgbClr val="660075"/>
      </a:accent6>
      <a:hlink>
        <a:srgbClr val="ABF24D"/>
      </a:hlink>
      <a:folHlink>
        <a:srgbClr val="A0E7FB"/>
      </a:folHlink>
    </a:clrScheme>
    <a:fontScheme name="Advantage">
      <a:majorFont>
        <a:latin typeface="Rockwell"/>
        <a:ea typeface=""/>
        <a:cs typeface=""/>
        <a:font script="Jpan" typeface="ＭＳ ゴシック"/>
        <a:font script="Hans" typeface="宋体"/>
        <a:font script="Hant" typeface="新細明體"/>
      </a:majorFont>
      <a:minorFont>
        <a:latin typeface="Rockwell"/>
        <a:ea typeface=""/>
        <a:cs typeface=""/>
        <a:font script="Jpan" typeface="ＭＳ ゴシック"/>
        <a:font script="Hans" typeface="宋体"/>
        <a:font script="Hant" typeface="新細明體"/>
      </a:minorFont>
    </a:fontScheme>
    <a:fmtScheme name="Advantage">
      <a:fillStyleLst>
        <a:solidFill>
          <a:schemeClr val="phClr"/>
        </a:solidFill>
        <a:gradFill rotWithShape="1">
          <a:gsLst>
            <a:gs pos="0">
              <a:schemeClr val="phClr">
                <a:tint val="100000"/>
                <a:shade val="40000"/>
                <a:alpha val="100000"/>
                <a:satMod val="150000"/>
                <a:lumMod val="100000"/>
              </a:schemeClr>
            </a:gs>
            <a:gs pos="100000">
              <a:schemeClr val="phClr">
                <a:tint val="70000"/>
                <a:shade val="100000"/>
                <a:alpha val="100000"/>
                <a:satMod val="200000"/>
                <a:lumMod val="100000"/>
              </a:schemeClr>
            </a:gs>
          </a:gsLst>
          <a:lin ang="6000000" scaled="1"/>
        </a:gradFill>
        <a:gradFill rotWithShape="1">
          <a:gsLst>
            <a:gs pos="0">
              <a:schemeClr val="phClr">
                <a:shade val="40000"/>
                <a:alpha val="100000"/>
                <a:satMod val="150000"/>
                <a:lumMod val="100000"/>
              </a:schemeClr>
            </a:gs>
            <a:gs pos="100000">
              <a:schemeClr val="phClr">
                <a:tint val="70000"/>
                <a:shade val="100000"/>
                <a:alpha val="100000"/>
                <a:satMod val="200000"/>
                <a:lumMod val="100000"/>
              </a:schemeClr>
            </a:gs>
          </a:gsLst>
          <a:lin ang="54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3500000">
              <a:srgbClr val="FFFFFF">
                <a:alpha val="75000"/>
              </a:srgbClr>
            </a:innerShdw>
            <a:outerShdw blurRad="63500" dist="25400" dir="5400000" rotWithShape="0">
              <a:srgbClr val="808080">
                <a:alpha val="75000"/>
              </a:srgbClr>
            </a:outerShdw>
          </a:effectLst>
        </a:effectStyle>
        <a:effectStyle>
          <a:effectLst/>
          <a:scene3d>
            <a:camera prst="orthographicFront">
              <a:rot lat="0" lon="0" rev="0"/>
            </a:camera>
            <a:lightRig rig="twoPt" dir="tl">
              <a:rot lat="0" lon="0" rev="4500000"/>
            </a:lightRig>
          </a:scene3d>
          <a:sp3d>
            <a:bevelT w="63500" h="50800"/>
          </a:sp3d>
        </a:effectStyle>
      </a:effectStyleLst>
      <a:bgFillStyleLst>
        <a:solidFill>
          <a:schemeClr val="phClr"/>
        </a:solidFill>
        <a:gradFill rotWithShape="1">
          <a:gsLst>
            <a:gs pos="0">
              <a:schemeClr val="phClr">
                <a:tint val="40000"/>
                <a:satMod val="1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40216</TotalTime>
  <Words>1722</Words>
  <Application>Microsoft Macintosh PowerPoint</Application>
  <PresentationFormat>On-screen Show (4:3)</PresentationFormat>
  <Paragraphs>240</Paragraphs>
  <Slides>32</Slides>
  <Notes>21</Notes>
  <HiddenSlides>0</HiddenSlides>
  <MMClips>0</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Advantage</vt:lpstr>
      <vt:lpstr>Sensory Processing Disorder</vt:lpstr>
      <vt:lpstr>What is Sensory Processing?</vt:lpstr>
      <vt:lpstr>What is Sensory Processing Disorder?</vt:lpstr>
      <vt:lpstr>SPD continued</vt:lpstr>
      <vt:lpstr>How common?</vt:lpstr>
      <vt:lpstr>Associated problems</vt:lpstr>
      <vt:lpstr>Causes </vt:lpstr>
      <vt:lpstr>Our 7 senses</vt:lpstr>
      <vt:lpstr>Imagine if:</vt:lpstr>
      <vt:lpstr>Problem areas related to SPD</vt:lpstr>
      <vt:lpstr>3 categories of Sensory Modulation Disorder</vt:lpstr>
      <vt:lpstr>Sensory Avoiders Red flags </vt:lpstr>
      <vt:lpstr>Sensory Seeker Red Flags </vt:lpstr>
      <vt:lpstr>Sensory under-responder Red Flag</vt:lpstr>
      <vt:lpstr> Combinations</vt:lpstr>
      <vt:lpstr>Most Common SMDs </vt:lpstr>
      <vt:lpstr>Remember…</vt:lpstr>
      <vt:lpstr>Proprioception Seekers </vt:lpstr>
      <vt:lpstr>Proprioception Seeker Suggestions</vt:lpstr>
      <vt:lpstr>Tactile avoiders</vt:lpstr>
      <vt:lpstr>Tactile Avoider Suggestions</vt:lpstr>
      <vt:lpstr>Vestibular Seekers </vt:lpstr>
      <vt:lpstr>Vestibular Seeker Suggestions</vt:lpstr>
      <vt:lpstr>Seating Options for Movement</vt:lpstr>
      <vt:lpstr>When swinging (vestibular)  WATCH OUT FOR: </vt:lpstr>
      <vt:lpstr>How to respond to Overstimulation</vt:lpstr>
      <vt:lpstr>Auditory Seeker</vt:lpstr>
      <vt:lpstr>Auditory Seeker suggestions</vt:lpstr>
      <vt:lpstr>Auditory Avoiders</vt:lpstr>
      <vt:lpstr>Auditory Avoiders Suggestions</vt:lpstr>
      <vt:lpstr>Suggestions for all </vt:lpstr>
      <vt:lpstr>References</vt:lpstr>
    </vt:vector>
  </TitlesOfParts>
  <Company>Milligan College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Sensory Processing Disorder</dc:title>
  <dc:creator>Sarah Bradshaw</dc:creator>
  <cp:lastModifiedBy>Sarah Bradshaw</cp:lastModifiedBy>
  <cp:revision>53</cp:revision>
  <dcterms:created xsi:type="dcterms:W3CDTF">2017-03-08T01:27:24Z</dcterms:created>
  <dcterms:modified xsi:type="dcterms:W3CDTF">2017-04-12T18:07:14Z</dcterms:modified>
</cp:coreProperties>
</file>