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handoutMasterIdLst>
    <p:handoutMasterId r:id="rId41"/>
  </p:handoutMasterIdLst>
  <p:sldIdLst>
    <p:sldId id="293" r:id="rId2"/>
    <p:sldId id="321" r:id="rId3"/>
    <p:sldId id="309" r:id="rId4"/>
    <p:sldId id="297" r:id="rId5"/>
    <p:sldId id="352" r:id="rId6"/>
    <p:sldId id="351" r:id="rId7"/>
    <p:sldId id="320" r:id="rId8"/>
    <p:sldId id="323" r:id="rId9"/>
    <p:sldId id="324" r:id="rId10"/>
    <p:sldId id="325" r:id="rId11"/>
    <p:sldId id="326" r:id="rId12"/>
    <p:sldId id="307" r:id="rId13"/>
    <p:sldId id="302" r:id="rId14"/>
    <p:sldId id="345" r:id="rId15"/>
    <p:sldId id="330" r:id="rId16"/>
    <p:sldId id="329" r:id="rId17"/>
    <p:sldId id="331" r:id="rId18"/>
    <p:sldId id="316" r:id="rId19"/>
    <p:sldId id="333" r:id="rId20"/>
    <p:sldId id="312" r:id="rId21"/>
    <p:sldId id="340" r:id="rId22"/>
    <p:sldId id="341" r:id="rId23"/>
    <p:sldId id="339" r:id="rId24"/>
    <p:sldId id="353" r:id="rId25"/>
    <p:sldId id="314" r:id="rId26"/>
    <p:sldId id="348" r:id="rId27"/>
    <p:sldId id="335" r:id="rId28"/>
    <p:sldId id="336" r:id="rId29"/>
    <p:sldId id="337" r:id="rId30"/>
    <p:sldId id="349" r:id="rId31"/>
    <p:sldId id="306" r:id="rId32"/>
    <p:sldId id="342" r:id="rId33"/>
    <p:sldId id="350" r:id="rId34"/>
    <p:sldId id="347" r:id="rId35"/>
    <p:sldId id="303" r:id="rId36"/>
    <p:sldId id="344" r:id="rId37"/>
    <p:sldId id="343" r:id="rId38"/>
    <p:sldId id="346" r:id="rId39"/>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FEDA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7" d="100"/>
          <a:sy n="87" d="100"/>
        </p:scale>
        <p:origin x="1092"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42CC8444-9D69-4061-82B2-413AD0F6D9A4}" type="datetimeFigureOut">
              <a:rPr lang="en-US" smtClean="0"/>
              <a:t>7/31/2017</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1DFE8953-F7C6-433B-BAF7-85DDB8A09FCB}" type="slidenum">
              <a:rPr lang="en-US" smtClean="0"/>
              <a:t>‹#›</a:t>
            </a:fld>
            <a:endParaRPr lang="en-US" dirty="0"/>
          </a:p>
        </p:txBody>
      </p:sp>
    </p:spTree>
    <p:extLst>
      <p:ext uri="{BB962C8B-B14F-4D97-AF65-F5344CB8AC3E}">
        <p14:creationId xmlns:p14="http://schemas.microsoft.com/office/powerpoint/2010/main" val="21330091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7293C273-B299-46E5-814E-D8A0D8C382FA}" type="datetimeFigureOut">
              <a:rPr lang="en-US" smtClean="0"/>
              <a:t>7/31/2017</a:t>
            </a:fld>
            <a:endParaRPr lang="en-US" dirty="0"/>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83362E9A-D2D4-4FFF-9426-AF0843F44E44}" type="slidenum">
              <a:rPr lang="en-US" smtClean="0"/>
              <a:t>‹#›</a:t>
            </a:fld>
            <a:endParaRPr lang="en-US" dirty="0"/>
          </a:p>
        </p:txBody>
      </p:sp>
    </p:spTree>
    <p:extLst>
      <p:ext uri="{BB962C8B-B14F-4D97-AF65-F5344CB8AC3E}">
        <p14:creationId xmlns:p14="http://schemas.microsoft.com/office/powerpoint/2010/main" val="1291282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362E9A-D2D4-4FFF-9426-AF0843F44E44}" type="slidenum">
              <a:rPr lang="en-US" smtClean="0"/>
              <a:t>22</a:t>
            </a:fld>
            <a:endParaRPr lang="en-US" dirty="0"/>
          </a:p>
        </p:txBody>
      </p:sp>
    </p:spTree>
    <p:extLst>
      <p:ext uri="{BB962C8B-B14F-4D97-AF65-F5344CB8AC3E}">
        <p14:creationId xmlns:p14="http://schemas.microsoft.com/office/powerpoint/2010/main" val="514644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362E9A-D2D4-4FFF-9426-AF0843F44E44}" type="slidenum">
              <a:rPr lang="en-US" smtClean="0"/>
              <a:t>27</a:t>
            </a:fld>
            <a:endParaRPr lang="en-US" dirty="0"/>
          </a:p>
        </p:txBody>
      </p:sp>
    </p:spTree>
    <p:extLst>
      <p:ext uri="{BB962C8B-B14F-4D97-AF65-F5344CB8AC3E}">
        <p14:creationId xmlns:p14="http://schemas.microsoft.com/office/powerpoint/2010/main" val="4015518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362E9A-D2D4-4FFF-9426-AF0843F44E44}" type="slidenum">
              <a:rPr lang="en-US" smtClean="0"/>
              <a:t>28</a:t>
            </a:fld>
            <a:endParaRPr lang="en-US" dirty="0"/>
          </a:p>
        </p:txBody>
      </p:sp>
    </p:spTree>
    <p:extLst>
      <p:ext uri="{BB962C8B-B14F-4D97-AF65-F5344CB8AC3E}">
        <p14:creationId xmlns:p14="http://schemas.microsoft.com/office/powerpoint/2010/main" val="292361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362E9A-D2D4-4FFF-9426-AF0843F44E44}" type="slidenum">
              <a:rPr lang="en-US" smtClean="0"/>
              <a:t>29</a:t>
            </a:fld>
            <a:endParaRPr lang="en-US" dirty="0"/>
          </a:p>
        </p:txBody>
      </p:sp>
    </p:spTree>
    <p:extLst>
      <p:ext uri="{BB962C8B-B14F-4D97-AF65-F5344CB8AC3E}">
        <p14:creationId xmlns:p14="http://schemas.microsoft.com/office/powerpoint/2010/main" val="1182061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B3AB326-1A84-FF4C-B4E2-79842C6ED90A}" type="datetimeFigureOut">
              <a:rPr lang="en-US" smtClean="0"/>
              <a:t>7/31/2017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7A12EC-508B-174D-B69A-30CD19D79E8F}" type="slidenum">
              <a:rPr lang="en-US" smtClean="0"/>
              <a:t>‹#›</a:t>
            </a:fld>
            <a:endParaRPr lang="en-US" dirty="0"/>
          </a:p>
        </p:txBody>
      </p:sp>
    </p:spTree>
    <p:extLst>
      <p:ext uri="{BB962C8B-B14F-4D97-AF65-F5344CB8AC3E}">
        <p14:creationId xmlns:p14="http://schemas.microsoft.com/office/powerpoint/2010/main" val="478573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B3AB326-1A84-FF4C-B4E2-79842C6ED90A}" type="datetimeFigureOut">
              <a:rPr lang="en-US" smtClean="0"/>
              <a:t>7/31/2017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7A12EC-508B-174D-B69A-30CD19D79E8F}" type="slidenum">
              <a:rPr lang="en-US" smtClean="0"/>
              <a:t>‹#›</a:t>
            </a:fld>
            <a:endParaRPr lang="en-US" dirty="0"/>
          </a:p>
        </p:txBody>
      </p:sp>
    </p:spTree>
    <p:extLst>
      <p:ext uri="{BB962C8B-B14F-4D97-AF65-F5344CB8AC3E}">
        <p14:creationId xmlns:p14="http://schemas.microsoft.com/office/powerpoint/2010/main" val="228299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B3AB326-1A84-FF4C-B4E2-79842C6ED90A}" type="datetimeFigureOut">
              <a:rPr lang="en-US" smtClean="0"/>
              <a:t>7/31/2017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7A12EC-508B-174D-B69A-30CD19D79E8F}" type="slidenum">
              <a:rPr lang="en-US" smtClean="0"/>
              <a:t>‹#›</a:t>
            </a:fld>
            <a:endParaRPr lang="en-US" dirty="0"/>
          </a:p>
        </p:txBody>
      </p:sp>
    </p:spTree>
    <p:extLst>
      <p:ext uri="{BB962C8B-B14F-4D97-AF65-F5344CB8AC3E}">
        <p14:creationId xmlns:p14="http://schemas.microsoft.com/office/powerpoint/2010/main" val="3373870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B3AB326-1A84-FF4C-B4E2-79842C6ED90A}" type="datetimeFigureOut">
              <a:rPr lang="en-US" smtClean="0"/>
              <a:t>7/31/2017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7A12EC-508B-174D-B69A-30CD19D79E8F}" type="slidenum">
              <a:rPr lang="en-US" smtClean="0"/>
              <a:t>‹#›</a:t>
            </a:fld>
            <a:endParaRPr lang="en-US" dirty="0"/>
          </a:p>
        </p:txBody>
      </p:sp>
    </p:spTree>
    <p:extLst>
      <p:ext uri="{BB962C8B-B14F-4D97-AF65-F5344CB8AC3E}">
        <p14:creationId xmlns:p14="http://schemas.microsoft.com/office/powerpoint/2010/main" val="2037885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B3AB326-1A84-FF4C-B4E2-79842C6ED90A}" type="datetimeFigureOut">
              <a:rPr lang="en-US" smtClean="0"/>
              <a:t>7/31/2017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07A12EC-508B-174D-B69A-30CD19D79E8F}" type="slidenum">
              <a:rPr lang="en-US" smtClean="0"/>
              <a:t>‹#›</a:t>
            </a:fld>
            <a:endParaRPr lang="en-US" dirty="0"/>
          </a:p>
        </p:txBody>
      </p:sp>
    </p:spTree>
    <p:extLst>
      <p:ext uri="{BB962C8B-B14F-4D97-AF65-F5344CB8AC3E}">
        <p14:creationId xmlns:p14="http://schemas.microsoft.com/office/powerpoint/2010/main" val="2586076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B3AB326-1A84-FF4C-B4E2-79842C6ED90A}" type="datetimeFigureOut">
              <a:rPr lang="en-US" smtClean="0"/>
              <a:t>7/31/2017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7A12EC-508B-174D-B69A-30CD19D79E8F}" type="slidenum">
              <a:rPr lang="en-US" smtClean="0"/>
              <a:t>‹#›</a:t>
            </a:fld>
            <a:endParaRPr lang="en-US" dirty="0"/>
          </a:p>
        </p:txBody>
      </p:sp>
    </p:spTree>
    <p:extLst>
      <p:ext uri="{BB962C8B-B14F-4D97-AF65-F5344CB8AC3E}">
        <p14:creationId xmlns:p14="http://schemas.microsoft.com/office/powerpoint/2010/main" val="3303049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B3AB326-1A84-FF4C-B4E2-79842C6ED90A}" type="datetimeFigureOut">
              <a:rPr lang="en-US" smtClean="0"/>
              <a:t>7/31/2017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07A12EC-508B-174D-B69A-30CD19D79E8F}" type="slidenum">
              <a:rPr lang="en-US" smtClean="0"/>
              <a:t>‹#›</a:t>
            </a:fld>
            <a:endParaRPr lang="en-US" dirty="0"/>
          </a:p>
        </p:txBody>
      </p:sp>
    </p:spTree>
    <p:extLst>
      <p:ext uri="{BB962C8B-B14F-4D97-AF65-F5344CB8AC3E}">
        <p14:creationId xmlns:p14="http://schemas.microsoft.com/office/powerpoint/2010/main" val="2737289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B3AB326-1A84-FF4C-B4E2-79842C6ED90A}" type="datetimeFigureOut">
              <a:rPr lang="en-US" smtClean="0"/>
              <a:t>7/31/2017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07A12EC-508B-174D-B69A-30CD19D79E8F}" type="slidenum">
              <a:rPr lang="en-US" smtClean="0"/>
              <a:t>‹#›</a:t>
            </a:fld>
            <a:endParaRPr lang="en-US" dirty="0"/>
          </a:p>
        </p:txBody>
      </p:sp>
    </p:spTree>
    <p:extLst>
      <p:ext uri="{BB962C8B-B14F-4D97-AF65-F5344CB8AC3E}">
        <p14:creationId xmlns:p14="http://schemas.microsoft.com/office/powerpoint/2010/main" val="2704349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3AB326-1A84-FF4C-B4E2-79842C6ED90A}" type="datetimeFigureOut">
              <a:rPr lang="en-US" smtClean="0"/>
              <a:t>7/31/2017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07A12EC-508B-174D-B69A-30CD19D79E8F}" type="slidenum">
              <a:rPr lang="en-US" smtClean="0"/>
              <a:t>‹#›</a:t>
            </a:fld>
            <a:endParaRPr lang="en-US" dirty="0"/>
          </a:p>
        </p:txBody>
      </p:sp>
    </p:spTree>
    <p:extLst>
      <p:ext uri="{BB962C8B-B14F-4D97-AF65-F5344CB8AC3E}">
        <p14:creationId xmlns:p14="http://schemas.microsoft.com/office/powerpoint/2010/main" val="27936455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B3AB326-1A84-FF4C-B4E2-79842C6ED90A}" type="datetimeFigureOut">
              <a:rPr lang="en-US" smtClean="0"/>
              <a:t>7/31/2017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7A12EC-508B-174D-B69A-30CD19D79E8F}" type="slidenum">
              <a:rPr lang="en-US" smtClean="0"/>
              <a:t>‹#›</a:t>
            </a:fld>
            <a:endParaRPr lang="en-US" dirty="0"/>
          </a:p>
        </p:txBody>
      </p:sp>
    </p:spTree>
    <p:extLst>
      <p:ext uri="{BB962C8B-B14F-4D97-AF65-F5344CB8AC3E}">
        <p14:creationId xmlns:p14="http://schemas.microsoft.com/office/powerpoint/2010/main" val="42830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B3AB326-1A84-FF4C-B4E2-79842C6ED90A}" type="datetimeFigureOut">
              <a:rPr lang="en-US" smtClean="0"/>
              <a:t>7/31/2017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07A12EC-508B-174D-B69A-30CD19D79E8F}" type="slidenum">
              <a:rPr lang="en-US" smtClean="0"/>
              <a:t>‹#›</a:t>
            </a:fld>
            <a:endParaRPr lang="en-US" dirty="0"/>
          </a:p>
        </p:txBody>
      </p:sp>
    </p:spTree>
    <p:extLst>
      <p:ext uri="{BB962C8B-B14F-4D97-AF65-F5344CB8AC3E}">
        <p14:creationId xmlns:p14="http://schemas.microsoft.com/office/powerpoint/2010/main" val="41060843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3AB326-1A84-FF4C-B4E2-79842C6ED90A}" type="datetimeFigureOut">
              <a:rPr lang="en-US" smtClean="0"/>
              <a:t>7/31/2017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7A12EC-508B-174D-B69A-30CD19D79E8F}" type="slidenum">
              <a:rPr lang="en-US" smtClean="0"/>
              <a:t>‹#›</a:t>
            </a:fld>
            <a:endParaRPr lang="en-US" dirty="0"/>
          </a:p>
        </p:txBody>
      </p:sp>
    </p:spTree>
    <p:extLst>
      <p:ext uri="{BB962C8B-B14F-4D97-AF65-F5344CB8AC3E}">
        <p14:creationId xmlns:p14="http://schemas.microsoft.com/office/powerpoint/2010/main" val="1204230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jpg"/><Relationship Id="rId1" Type="http://schemas.openxmlformats.org/officeDocument/2006/relationships/slideLayout" Target="../slideLayouts/slideLayout4.xml"/><Relationship Id="rId4" Type="http://schemas.openxmlformats.org/officeDocument/2006/relationships/image" Target="../media/image9.JPG"/></Relationships>
</file>

<file path=ppt/slides/_rels/slide1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www.citizen-times.com/story/news/local/2014/04/01/before-after-asheville-history/7165589/" TargetMode="External"/><Relationship Id="rId2" Type="http://schemas.openxmlformats.org/officeDocument/2006/relationships/image" Target="../media/image1.jpg"/><Relationship Id="rId1" Type="http://schemas.openxmlformats.org/officeDocument/2006/relationships/slideLayout" Target="../slideLayouts/slideLayout4.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library.milligan.edu/archives/thenandnow/" TargetMode="External"/><Relationship Id="rId2" Type="http://schemas.openxmlformats.org/officeDocument/2006/relationships/image" Target="../media/image1.jpg"/><Relationship Id="rId1" Type="http://schemas.openxmlformats.org/officeDocument/2006/relationships/slideLayout" Target="../slideLayouts/slideLayout4.xml"/><Relationship Id="rId4" Type="http://schemas.openxmlformats.org/officeDocument/2006/relationships/image" Target="../media/image12.JPG"/></Relationships>
</file>

<file path=ppt/slides/_rels/slide1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tags" Target="../tags/tag1.xml"/><Relationship Id="rId6" Type="http://schemas.openxmlformats.org/officeDocument/2006/relationships/image" Target="../media/image17.jpg"/><Relationship Id="rId5" Type="http://schemas.openxmlformats.org/officeDocument/2006/relationships/image" Target="../media/image16.jpg"/><Relationship Id="rId4" Type="http://schemas.openxmlformats.org/officeDocument/2006/relationships/image" Target="../media/image1.jpg"/></Relationships>
</file>

<file path=ppt/slides/_rels/slide23.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jpg"/><Relationship Id="rId1" Type="http://schemas.openxmlformats.org/officeDocument/2006/relationships/slideLayout" Target="../slideLayouts/slideLayout4.xml"/><Relationship Id="rId4" Type="http://schemas.openxmlformats.org/officeDocument/2006/relationships/image" Target="../media/image19.JPG"/></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2.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1.jp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3.xml"/><Relationship Id="rId6" Type="http://schemas.openxmlformats.org/officeDocument/2006/relationships/image" Target="../media/image24.jpg"/><Relationship Id="rId5" Type="http://schemas.openxmlformats.org/officeDocument/2006/relationships/image" Target="../media/image23.jpg"/><Relationship Id="rId4" Type="http://schemas.openxmlformats.org/officeDocument/2006/relationships/image" Target="../media/image1.jp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4.xml"/><Relationship Id="rId6" Type="http://schemas.openxmlformats.org/officeDocument/2006/relationships/image" Target="../media/image26.jpg"/><Relationship Id="rId5" Type="http://schemas.openxmlformats.org/officeDocument/2006/relationships/image" Target="../media/image25.jpg"/><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4.xml"/><Relationship Id="rId4" Type="http://schemas.openxmlformats.org/officeDocument/2006/relationships/image" Target="../media/image4.jpg"/></Relationships>
</file>

<file path=ppt/slides/_rels/slide30.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1.jpg"/><Relationship Id="rId1" Type="http://schemas.openxmlformats.org/officeDocument/2006/relationships/slideLayout" Target="../slideLayouts/slideLayout4.xml"/><Relationship Id="rId4" Type="http://schemas.openxmlformats.org/officeDocument/2006/relationships/image" Target="../media/image30.jpg"/></Relationships>
</file>

<file path=ppt/slides/_rels/slide33.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1.jpg"/><Relationship Id="rId1" Type="http://schemas.openxmlformats.org/officeDocument/2006/relationships/slideLayout" Target="../slideLayouts/slideLayout4.xml"/><Relationship Id="rId4" Type="http://schemas.openxmlformats.org/officeDocument/2006/relationships/image" Target="../media/image32.jpg"/></Relationships>
</file>

<file path=ppt/slides/_rels/slide34.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1.jpg"/><Relationship Id="rId1" Type="http://schemas.openxmlformats.org/officeDocument/2006/relationships/slideLayout" Target="../slideLayouts/slideLayout4.xml"/><Relationship Id="rId4" Type="http://schemas.openxmlformats.org/officeDocument/2006/relationships/image" Target="../media/image34.JPG"/></Relationships>
</file>

<file path=ppt/slides/_rels/slide35.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1.jpg"/><Relationship Id="rId1" Type="http://schemas.openxmlformats.org/officeDocument/2006/relationships/slideLayout" Target="../slideLayouts/slideLayout4.xml"/><Relationship Id="rId4" Type="http://schemas.openxmlformats.org/officeDocument/2006/relationships/image" Target="../media/image36.jpg"/></Relationships>
</file>

<file path=ppt/slides/_rels/slide36.xml.rels><?xml version="1.0" encoding="UTF-8" standalone="yes"?>
<Relationships xmlns="http://schemas.openxmlformats.org/package/2006/relationships"><Relationship Id="rId3" Type="http://schemas.openxmlformats.org/officeDocument/2006/relationships/hyperlink" Target="https://mcstor.library.milligan.edu/handle/11558/1133" TargetMode="External"/><Relationship Id="rId2" Type="http://schemas.openxmlformats.org/officeDocument/2006/relationships/image" Target="../media/image1.jpg"/><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3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jpg"/><Relationship Id="rId1" Type="http://schemas.openxmlformats.org/officeDocument/2006/relationships/slideLayout" Target="../slideLayouts/slideLayout4.xml"/><Relationship Id="rId4" Type="http://schemas.openxmlformats.org/officeDocument/2006/relationships/image" Target="../media/image7.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itle 1"/>
          <p:cNvSpPr txBox="1">
            <a:spLocks/>
          </p:cNvSpPr>
          <p:nvPr/>
        </p:nvSpPr>
        <p:spPr>
          <a:xfrm>
            <a:off x="685800" y="1639019"/>
            <a:ext cx="7772400" cy="1961431"/>
          </a:xfrm>
          <a:prstGeom prst="rect">
            <a:avLst/>
          </a:prstGeom>
        </p:spPr>
        <p:txBody>
          <a:bodyPr vert="horz" lIns="91440" tIns="45720" rIns="91440" bIns="45720" rtlCol="0" anchor="ctr">
            <a:normAutofit fontScale="3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12800" b="1" dirty="0">
                <a:solidFill>
                  <a:srgbClr val="FFC000"/>
                </a:solidFill>
                <a:latin typeface="Calibri" panose="020F0502020204030204" pitchFamily="34" charset="0"/>
              </a:rPr>
              <a:t>Promoting Archives for Milligan’s 150</a:t>
            </a:r>
            <a:r>
              <a:rPr lang="en-US" sz="12800" b="1" baseline="30000" dirty="0">
                <a:solidFill>
                  <a:srgbClr val="FFC000"/>
                </a:solidFill>
                <a:latin typeface="Calibri" panose="020F0502020204030204" pitchFamily="34" charset="0"/>
              </a:rPr>
              <a:t>th</a:t>
            </a:r>
            <a:r>
              <a:rPr lang="en-US" sz="12800" b="1" dirty="0">
                <a:solidFill>
                  <a:srgbClr val="FFC000"/>
                </a:solidFill>
                <a:latin typeface="Calibri" panose="020F0502020204030204" pitchFamily="34" charset="0"/>
              </a:rPr>
              <a:t> Anniversary </a:t>
            </a:r>
          </a:p>
          <a:p>
            <a:r>
              <a:rPr lang="en-US" dirty="0">
                <a:solidFill>
                  <a:srgbClr val="FFC000"/>
                </a:solidFill>
              </a:rPr>
              <a:t/>
            </a:r>
            <a:br>
              <a:rPr lang="en-US" dirty="0">
                <a:solidFill>
                  <a:srgbClr val="FFC000"/>
                </a:solidFill>
              </a:rPr>
            </a:br>
            <a:endParaRPr lang="en-US" dirty="0">
              <a:solidFill>
                <a:srgbClr val="FFC000"/>
              </a:solidFill>
            </a:endParaRPr>
          </a:p>
        </p:txBody>
      </p:sp>
      <p:sp>
        <p:nvSpPr>
          <p:cNvPr id="8" name="TextBox 7"/>
          <p:cNvSpPr txBox="1"/>
          <p:nvPr/>
        </p:nvSpPr>
        <p:spPr>
          <a:xfrm>
            <a:off x="685800" y="3830128"/>
            <a:ext cx="7772400" cy="1261884"/>
          </a:xfrm>
          <a:prstGeom prst="rect">
            <a:avLst/>
          </a:prstGeom>
          <a:noFill/>
        </p:spPr>
        <p:txBody>
          <a:bodyPr wrap="square" rtlCol="0">
            <a:spAutoFit/>
          </a:bodyPr>
          <a:lstStyle/>
          <a:p>
            <a:pPr algn="ctr"/>
            <a:r>
              <a:rPr lang="en-US" sz="2800" dirty="0">
                <a:solidFill>
                  <a:schemeClr val="bg1"/>
                </a:solidFill>
                <a:latin typeface="Calibri" panose="020F0502020204030204" pitchFamily="34" charset="0"/>
              </a:rPr>
              <a:t>Lindsay Kenderes</a:t>
            </a:r>
          </a:p>
          <a:p>
            <a:pPr algn="ctr"/>
            <a:r>
              <a:rPr lang="en-US" sz="2400" dirty="0">
                <a:solidFill>
                  <a:schemeClr val="bg1"/>
                </a:solidFill>
                <a:latin typeface="Calibri" panose="020F0502020204030204" pitchFamily="34" charset="0"/>
              </a:rPr>
              <a:t>Information Resources Librarian &amp; College Archivist</a:t>
            </a:r>
          </a:p>
          <a:p>
            <a:pPr algn="ctr"/>
            <a:r>
              <a:rPr lang="en-US" sz="2400" dirty="0">
                <a:solidFill>
                  <a:schemeClr val="bg1"/>
                </a:solidFill>
                <a:latin typeface="Calibri" panose="020F0502020204030204" pitchFamily="34" charset="0"/>
              </a:rPr>
              <a:t>Milligan College</a:t>
            </a:r>
          </a:p>
        </p:txBody>
      </p:sp>
    </p:spTree>
    <p:extLst>
      <p:ext uri="{BB962C8B-B14F-4D97-AF65-F5344CB8AC3E}">
        <p14:creationId xmlns:p14="http://schemas.microsoft.com/office/powerpoint/2010/main" val="1734039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529236"/>
            <a:ext cx="8229600" cy="1143000"/>
          </a:xfrm>
        </p:spPr>
        <p:txBody>
          <a:bodyPr>
            <a:normAutofit fontScale="90000"/>
          </a:bodyPr>
          <a:lstStyle/>
          <a:p>
            <a:r>
              <a:rPr lang="en-US" b="1" i="1" dirty="0">
                <a:solidFill>
                  <a:srgbClr val="FFCC00"/>
                </a:solidFill>
              </a:rPr>
              <a:t>Scholarship, Community, Faith: Milligan Celebrates 150 Years</a:t>
            </a:r>
            <a:r>
              <a:rPr lang="en-US" i="1" dirty="0">
                <a:solidFill>
                  <a:srgbClr val="FFCC00"/>
                </a:solidFill>
              </a:rPr>
              <a:t/>
            </a:r>
            <a:br>
              <a:rPr lang="en-US" i="1" dirty="0">
                <a:solidFill>
                  <a:srgbClr val="FFCC00"/>
                </a:solidFill>
              </a:rPr>
            </a:br>
            <a:endParaRPr lang="en-US" b="1" dirty="0">
              <a:solidFill>
                <a:srgbClr val="FFCC00"/>
              </a:solidFill>
            </a:endParaRPr>
          </a:p>
        </p:txBody>
      </p:sp>
      <p:pic>
        <p:nvPicPr>
          <p:cNvPr id="6" name="Content Placeholder 5"/>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275453" y="1723535"/>
            <a:ext cx="4241462" cy="3475262"/>
          </a:xfrm>
        </p:spPr>
      </p:pic>
      <p:pic>
        <p:nvPicPr>
          <p:cNvPr id="12" name="Content Placeholder 11"/>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4571999" y="1723535"/>
            <a:ext cx="4247036" cy="3475262"/>
          </a:xfrm>
        </p:spPr>
      </p:pic>
    </p:spTree>
    <p:extLst>
      <p:ext uri="{BB962C8B-B14F-4D97-AF65-F5344CB8AC3E}">
        <p14:creationId xmlns:p14="http://schemas.microsoft.com/office/powerpoint/2010/main" val="10359114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6449" y="165730"/>
            <a:ext cx="6491101" cy="5430376"/>
          </a:xfrm>
          <a:prstGeom prst="rect">
            <a:avLst/>
          </a:prstGeom>
        </p:spPr>
      </p:pic>
      <p:sp>
        <p:nvSpPr>
          <p:cNvPr id="5" name="TextBox 4"/>
          <p:cNvSpPr txBox="1"/>
          <p:nvPr/>
        </p:nvSpPr>
        <p:spPr>
          <a:xfrm>
            <a:off x="2053087" y="5288329"/>
            <a:ext cx="5020573" cy="307777"/>
          </a:xfrm>
          <a:prstGeom prst="rect">
            <a:avLst/>
          </a:prstGeom>
          <a:noFill/>
        </p:spPr>
        <p:txBody>
          <a:bodyPr wrap="square" rtlCol="0">
            <a:spAutoFit/>
          </a:bodyPr>
          <a:lstStyle/>
          <a:p>
            <a:pPr algn="ctr"/>
            <a:r>
              <a:rPr lang="en-US" sz="1400" dirty="0">
                <a:solidFill>
                  <a:schemeClr val="bg1"/>
                </a:solidFill>
                <a:latin typeface="Century Gothic" panose="020B0502020202020204" pitchFamily="34" charset="0"/>
              </a:rPr>
              <a:t>Faith, Arts &amp; Culture 2016-2017 Brochure</a:t>
            </a:r>
          </a:p>
        </p:txBody>
      </p:sp>
    </p:spTree>
    <p:extLst>
      <p:ext uri="{BB962C8B-B14F-4D97-AF65-F5344CB8AC3E}">
        <p14:creationId xmlns:p14="http://schemas.microsoft.com/office/powerpoint/2010/main" val="2628701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766"/>
            <a:ext cx="9144000" cy="6858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6767" y="1507122"/>
            <a:ext cx="5410466" cy="4059443"/>
          </a:xfrm>
          <a:prstGeom prst="rect">
            <a:avLst/>
          </a:prstGeom>
        </p:spPr>
      </p:pic>
      <p:sp>
        <p:nvSpPr>
          <p:cNvPr id="3" name="Title 2"/>
          <p:cNvSpPr>
            <a:spLocks noGrp="1"/>
          </p:cNvSpPr>
          <p:nvPr>
            <p:ph type="title"/>
          </p:nvPr>
        </p:nvSpPr>
        <p:spPr/>
        <p:txBody>
          <a:bodyPr>
            <a:noAutofit/>
          </a:bodyPr>
          <a:lstStyle/>
          <a:p>
            <a:r>
              <a:rPr lang="en-US" sz="4000" b="1" i="1" dirty="0">
                <a:solidFill>
                  <a:srgbClr val="FFCC00"/>
                </a:solidFill>
              </a:rPr>
              <a:t>Milligan Campus Scenes: </a:t>
            </a:r>
            <a:br>
              <a:rPr lang="en-US" sz="4000" b="1" i="1" dirty="0">
                <a:solidFill>
                  <a:srgbClr val="FFCC00"/>
                </a:solidFill>
              </a:rPr>
            </a:br>
            <a:r>
              <a:rPr lang="en-US" sz="4000" b="1" i="1" dirty="0">
                <a:solidFill>
                  <a:srgbClr val="FFCC00"/>
                </a:solidFill>
              </a:rPr>
              <a:t>Then and Now</a:t>
            </a:r>
          </a:p>
        </p:txBody>
      </p:sp>
    </p:spTree>
    <p:extLst>
      <p:ext uri="{BB962C8B-B14F-4D97-AF65-F5344CB8AC3E}">
        <p14:creationId xmlns:p14="http://schemas.microsoft.com/office/powerpoint/2010/main" val="2269521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0" y="282521"/>
            <a:ext cx="9144000" cy="1143000"/>
          </a:xfrm>
        </p:spPr>
        <p:txBody>
          <a:bodyPr>
            <a:normAutofit/>
          </a:bodyPr>
          <a:lstStyle/>
          <a:p>
            <a:r>
              <a:rPr lang="en-US" sz="4000" b="1" i="1" dirty="0">
                <a:solidFill>
                  <a:srgbClr val="FFCC00"/>
                </a:solidFill>
              </a:rPr>
              <a:t>Citizen-Times</a:t>
            </a:r>
            <a:r>
              <a:rPr lang="en-US" sz="4000" b="1" dirty="0">
                <a:solidFill>
                  <a:srgbClr val="FFCC00"/>
                </a:solidFill>
              </a:rPr>
              <a:t>, Asheville</a:t>
            </a:r>
          </a:p>
        </p:txBody>
      </p:sp>
      <p:pic>
        <p:nvPicPr>
          <p:cNvPr id="2" name="Picture 1">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2431" y="1254448"/>
            <a:ext cx="6599137" cy="4349104"/>
          </a:xfrm>
          <a:prstGeom prst="rect">
            <a:avLst/>
          </a:prstGeom>
        </p:spPr>
      </p:pic>
    </p:spTree>
    <p:extLst>
      <p:ext uri="{BB962C8B-B14F-4D97-AF65-F5344CB8AC3E}">
        <p14:creationId xmlns:p14="http://schemas.microsoft.com/office/powerpoint/2010/main" val="119978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282521"/>
            <a:ext cx="8229600" cy="1143000"/>
          </a:xfrm>
        </p:spPr>
        <p:txBody>
          <a:bodyPr>
            <a:normAutofit fontScale="90000"/>
          </a:bodyPr>
          <a:lstStyle/>
          <a:p>
            <a:r>
              <a:rPr lang="en-US" b="1" i="1" dirty="0">
                <a:solidFill>
                  <a:srgbClr val="FFCC00"/>
                </a:solidFill>
              </a:rPr>
              <a:t>Milligan Campus Scenes: </a:t>
            </a:r>
            <a:br>
              <a:rPr lang="en-US" b="1" i="1" dirty="0">
                <a:solidFill>
                  <a:srgbClr val="FFCC00"/>
                </a:solidFill>
              </a:rPr>
            </a:br>
            <a:r>
              <a:rPr lang="en-US" b="1" i="1" dirty="0">
                <a:solidFill>
                  <a:srgbClr val="FFCC00"/>
                </a:solidFill>
              </a:rPr>
              <a:t>Then and Now</a:t>
            </a:r>
          </a:p>
        </p:txBody>
      </p:sp>
      <p:sp>
        <p:nvSpPr>
          <p:cNvPr id="11" name="Content Placeholder 10"/>
          <p:cNvSpPr>
            <a:spLocks noGrp="1"/>
          </p:cNvSpPr>
          <p:nvPr>
            <p:ph sz="half" idx="1"/>
          </p:nvPr>
        </p:nvSpPr>
        <p:spPr>
          <a:xfrm>
            <a:off x="457200" y="2113639"/>
            <a:ext cx="8229600" cy="4056242"/>
          </a:xfrm>
        </p:spPr>
        <p:txBody>
          <a:bodyPr>
            <a:normAutofit/>
          </a:bodyPr>
          <a:lstStyle/>
          <a:p>
            <a:pPr marL="0" indent="0">
              <a:buNone/>
            </a:pPr>
            <a:r>
              <a:rPr lang="en-US" dirty="0">
                <a:solidFill>
                  <a:schemeClr val="bg1"/>
                </a:solidFill>
              </a:rPr>
              <a:t>The purpose of this project was to capture present day photos to match originals from the Archive to create a digital, interactive photo display of past and present campus scenes to be accessed online on the Milligan Libraries website. This display is being used celebrate the 150th Anniversary of Milligan College.</a:t>
            </a:r>
          </a:p>
          <a:p>
            <a:pPr marL="742950" indent="-742950">
              <a:buFont typeface="+mj-lt"/>
              <a:buAutoNum type="arabicPeriod"/>
            </a:pPr>
            <a:endParaRPr lang="en-US" sz="3600" dirty="0">
              <a:solidFill>
                <a:schemeClr val="bg1"/>
              </a:solidFill>
            </a:endParaRPr>
          </a:p>
        </p:txBody>
      </p:sp>
    </p:spTree>
    <p:extLst>
      <p:ext uri="{BB962C8B-B14F-4D97-AF65-F5344CB8AC3E}">
        <p14:creationId xmlns:p14="http://schemas.microsoft.com/office/powerpoint/2010/main" val="3600910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282521"/>
            <a:ext cx="8229600" cy="1143000"/>
          </a:xfrm>
        </p:spPr>
        <p:txBody>
          <a:bodyPr>
            <a:normAutofit fontScale="90000"/>
          </a:bodyPr>
          <a:lstStyle/>
          <a:p>
            <a:r>
              <a:rPr lang="en-US" b="1" i="1" dirty="0">
                <a:solidFill>
                  <a:srgbClr val="FFCC00"/>
                </a:solidFill>
              </a:rPr>
              <a:t>Milligan Campus Scenes: </a:t>
            </a:r>
            <a:br>
              <a:rPr lang="en-US" b="1" i="1" dirty="0">
                <a:solidFill>
                  <a:srgbClr val="FFCC00"/>
                </a:solidFill>
              </a:rPr>
            </a:br>
            <a:r>
              <a:rPr lang="en-US" b="1" i="1" dirty="0">
                <a:solidFill>
                  <a:srgbClr val="FFCC00"/>
                </a:solidFill>
              </a:rPr>
              <a:t>Then and Now</a:t>
            </a:r>
          </a:p>
        </p:txBody>
      </p:sp>
      <p:sp>
        <p:nvSpPr>
          <p:cNvPr id="11" name="Content Placeholder 10"/>
          <p:cNvSpPr>
            <a:spLocks noGrp="1"/>
          </p:cNvSpPr>
          <p:nvPr>
            <p:ph sz="half" idx="1"/>
          </p:nvPr>
        </p:nvSpPr>
        <p:spPr>
          <a:xfrm>
            <a:off x="457200" y="1493223"/>
            <a:ext cx="8229600" cy="4056242"/>
          </a:xfrm>
        </p:spPr>
        <p:txBody>
          <a:bodyPr>
            <a:normAutofit lnSpcReduction="10000"/>
          </a:bodyPr>
          <a:lstStyle/>
          <a:p>
            <a:pPr marL="0" indent="0">
              <a:buNone/>
            </a:pPr>
            <a:r>
              <a:rPr lang="en-US" sz="3600" dirty="0">
                <a:solidFill>
                  <a:schemeClr val="bg1"/>
                </a:solidFill>
              </a:rPr>
              <a:t>2015</a:t>
            </a:r>
          </a:p>
          <a:p>
            <a:r>
              <a:rPr lang="en-US" dirty="0">
                <a:solidFill>
                  <a:srgbClr val="FFEDA3"/>
                </a:solidFill>
              </a:rPr>
              <a:t>August – </a:t>
            </a:r>
            <a:r>
              <a:rPr lang="en-US" dirty="0">
                <a:solidFill>
                  <a:schemeClr val="bg1"/>
                </a:solidFill>
              </a:rPr>
              <a:t>Technical requirements/Select photos</a:t>
            </a:r>
          </a:p>
          <a:p>
            <a:r>
              <a:rPr lang="en-US" dirty="0">
                <a:solidFill>
                  <a:srgbClr val="FFEDA3"/>
                </a:solidFill>
              </a:rPr>
              <a:t>September – </a:t>
            </a:r>
            <a:r>
              <a:rPr lang="en-US" dirty="0">
                <a:solidFill>
                  <a:schemeClr val="bg1"/>
                </a:solidFill>
              </a:rPr>
              <a:t>Introduce student to project</a:t>
            </a:r>
          </a:p>
          <a:p>
            <a:r>
              <a:rPr lang="en-US" dirty="0">
                <a:solidFill>
                  <a:srgbClr val="FFEDA3"/>
                </a:solidFill>
              </a:rPr>
              <a:t>September-October – </a:t>
            </a:r>
            <a:r>
              <a:rPr lang="en-US" dirty="0">
                <a:solidFill>
                  <a:schemeClr val="bg1"/>
                </a:solidFill>
              </a:rPr>
              <a:t>Photograph campus</a:t>
            </a:r>
          </a:p>
          <a:p>
            <a:r>
              <a:rPr lang="en-US" dirty="0">
                <a:solidFill>
                  <a:srgbClr val="FFEDA3"/>
                </a:solidFill>
              </a:rPr>
              <a:t>November – </a:t>
            </a:r>
            <a:r>
              <a:rPr lang="en-US" dirty="0">
                <a:solidFill>
                  <a:schemeClr val="bg1"/>
                </a:solidFill>
              </a:rPr>
              <a:t>Receive photos from student</a:t>
            </a:r>
          </a:p>
          <a:p>
            <a:pPr marL="0" indent="0">
              <a:buNone/>
            </a:pPr>
            <a:r>
              <a:rPr lang="en-US" sz="3600" dirty="0">
                <a:solidFill>
                  <a:schemeClr val="bg1"/>
                </a:solidFill>
              </a:rPr>
              <a:t>2016</a:t>
            </a:r>
          </a:p>
          <a:p>
            <a:r>
              <a:rPr lang="en-US" dirty="0">
                <a:solidFill>
                  <a:srgbClr val="FFEDA3"/>
                </a:solidFill>
              </a:rPr>
              <a:t>January – </a:t>
            </a:r>
            <a:r>
              <a:rPr lang="en-US" dirty="0">
                <a:solidFill>
                  <a:schemeClr val="bg1"/>
                </a:solidFill>
              </a:rPr>
              <a:t>David Baker creates interactive display</a:t>
            </a:r>
          </a:p>
          <a:p>
            <a:r>
              <a:rPr lang="en-US" dirty="0">
                <a:solidFill>
                  <a:srgbClr val="FFEDA3"/>
                </a:solidFill>
              </a:rPr>
              <a:t>February – </a:t>
            </a:r>
            <a:r>
              <a:rPr lang="en-US" dirty="0">
                <a:solidFill>
                  <a:schemeClr val="bg1"/>
                </a:solidFill>
              </a:rPr>
              <a:t>Project live on Milligan Libraries site</a:t>
            </a:r>
            <a:endParaRPr lang="en-US" dirty="0">
              <a:solidFill>
                <a:srgbClr val="FFEDA3"/>
              </a:solidFill>
            </a:endParaRPr>
          </a:p>
          <a:p>
            <a:endParaRPr lang="en-US" dirty="0">
              <a:solidFill>
                <a:srgbClr val="FFEDA3"/>
              </a:solidFill>
            </a:endParaRPr>
          </a:p>
          <a:p>
            <a:pPr marL="742950" indent="-742950">
              <a:buFont typeface="+mj-lt"/>
              <a:buAutoNum type="arabicPeriod"/>
            </a:pPr>
            <a:endParaRPr lang="en-US" sz="3600" dirty="0">
              <a:solidFill>
                <a:schemeClr val="bg1"/>
              </a:solidFill>
            </a:endParaRPr>
          </a:p>
        </p:txBody>
      </p:sp>
    </p:spTree>
    <p:extLst>
      <p:ext uri="{BB962C8B-B14F-4D97-AF65-F5344CB8AC3E}">
        <p14:creationId xmlns:p14="http://schemas.microsoft.com/office/powerpoint/2010/main" val="1908333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282521"/>
            <a:ext cx="8229600" cy="1143000"/>
          </a:xfrm>
        </p:spPr>
        <p:txBody>
          <a:bodyPr>
            <a:normAutofit fontScale="90000"/>
          </a:bodyPr>
          <a:lstStyle/>
          <a:p>
            <a:r>
              <a:rPr lang="en-US" b="1" i="1" dirty="0">
                <a:solidFill>
                  <a:srgbClr val="FFCC00"/>
                </a:solidFill>
              </a:rPr>
              <a:t>Milligan Campus Scenes: </a:t>
            </a:r>
            <a:br>
              <a:rPr lang="en-US" b="1" i="1" dirty="0">
                <a:solidFill>
                  <a:srgbClr val="FFCC00"/>
                </a:solidFill>
              </a:rPr>
            </a:br>
            <a:r>
              <a:rPr lang="en-US" b="1" i="1" dirty="0">
                <a:solidFill>
                  <a:srgbClr val="FFCC00"/>
                </a:solidFill>
              </a:rPr>
              <a:t>Then and Now</a:t>
            </a:r>
          </a:p>
        </p:txBody>
      </p:sp>
      <p:sp>
        <p:nvSpPr>
          <p:cNvPr id="11" name="Content Placeholder 10"/>
          <p:cNvSpPr>
            <a:spLocks noGrp="1"/>
          </p:cNvSpPr>
          <p:nvPr>
            <p:ph sz="half" idx="1"/>
          </p:nvPr>
        </p:nvSpPr>
        <p:spPr>
          <a:xfrm>
            <a:off x="457200" y="1493223"/>
            <a:ext cx="8229600" cy="4056242"/>
          </a:xfrm>
        </p:spPr>
        <p:txBody>
          <a:bodyPr>
            <a:normAutofit fontScale="92500"/>
          </a:bodyPr>
          <a:lstStyle/>
          <a:p>
            <a:pPr marL="0" indent="0">
              <a:buNone/>
            </a:pPr>
            <a:r>
              <a:rPr lang="en-US" sz="3600" dirty="0">
                <a:solidFill>
                  <a:schemeClr val="bg1"/>
                </a:solidFill>
              </a:rPr>
              <a:t>Technical tools:</a:t>
            </a:r>
          </a:p>
          <a:p>
            <a:r>
              <a:rPr lang="en-US" sz="3600" dirty="0">
                <a:solidFill>
                  <a:schemeClr val="bg1"/>
                </a:solidFill>
              </a:rPr>
              <a:t>TwentyTwenty (Interactive Slider)</a:t>
            </a:r>
          </a:p>
          <a:p>
            <a:pPr marL="0" indent="0">
              <a:buNone/>
            </a:pPr>
            <a:r>
              <a:rPr lang="en-US" dirty="0">
                <a:solidFill>
                  <a:srgbClr val="FFEDA3"/>
                </a:solidFill>
              </a:rPr>
              <a:t>	</a:t>
            </a:r>
            <a:r>
              <a:rPr lang="en-US" sz="3200" dirty="0">
                <a:solidFill>
                  <a:srgbClr val="FFEDA3"/>
                </a:solidFill>
              </a:rPr>
              <a:t>http://zurb.com/playground/twentytwenty</a:t>
            </a:r>
          </a:p>
          <a:p>
            <a:r>
              <a:rPr lang="en-US" sz="3600" dirty="0">
                <a:solidFill>
                  <a:schemeClr val="bg1"/>
                </a:solidFill>
              </a:rPr>
              <a:t>Wordpress Plugin </a:t>
            </a:r>
          </a:p>
          <a:p>
            <a:pPr marL="0" indent="0">
              <a:buNone/>
            </a:pPr>
            <a:r>
              <a:rPr lang="en-US" dirty="0">
                <a:solidFill>
                  <a:schemeClr val="bg1"/>
                </a:solidFill>
              </a:rPr>
              <a:t>	</a:t>
            </a:r>
            <a:r>
              <a:rPr lang="en-US" sz="3200" dirty="0">
                <a:solidFill>
                  <a:srgbClr val="FFEDA3"/>
                </a:solidFill>
              </a:rPr>
              <a:t>https://wordpress.org/plugins/twentytwenty/</a:t>
            </a:r>
          </a:p>
          <a:p>
            <a:r>
              <a:rPr lang="en-US" sz="3600" dirty="0">
                <a:solidFill>
                  <a:schemeClr val="bg1"/>
                </a:solidFill>
              </a:rPr>
              <a:t>Wrapped it in a simple carousel to allow scrolling through different images</a:t>
            </a:r>
          </a:p>
          <a:p>
            <a:endParaRPr lang="en-US" dirty="0">
              <a:solidFill>
                <a:srgbClr val="FFEDA3"/>
              </a:solidFill>
            </a:endParaRPr>
          </a:p>
          <a:p>
            <a:pPr marL="742950" indent="-742950">
              <a:buFont typeface="+mj-lt"/>
              <a:buAutoNum type="arabicPeriod"/>
            </a:pPr>
            <a:endParaRPr lang="en-US" sz="3600" dirty="0">
              <a:solidFill>
                <a:schemeClr val="bg1"/>
              </a:solidFill>
            </a:endParaRPr>
          </a:p>
        </p:txBody>
      </p:sp>
    </p:spTree>
    <p:extLst>
      <p:ext uri="{BB962C8B-B14F-4D97-AF65-F5344CB8AC3E}">
        <p14:creationId xmlns:p14="http://schemas.microsoft.com/office/powerpoint/2010/main" val="929198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10"/>
          <p:cNvSpPr>
            <a:spLocks noGrp="1"/>
          </p:cNvSpPr>
          <p:nvPr>
            <p:ph sz="half" idx="1"/>
          </p:nvPr>
        </p:nvSpPr>
        <p:spPr>
          <a:xfrm>
            <a:off x="457200" y="1493223"/>
            <a:ext cx="8229600" cy="4056242"/>
          </a:xfrm>
        </p:spPr>
        <p:txBody>
          <a:bodyPr>
            <a:normAutofit/>
          </a:bodyPr>
          <a:lstStyle/>
          <a:p>
            <a:endParaRPr lang="en-US" dirty="0">
              <a:solidFill>
                <a:srgbClr val="FFEDA3"/>
              </a:solidFill>
            </a:endParaRPr>
          </a:p>
          <a:p>
            <a:pPr marL="742950" indent="-742950">
              <a:buFont typeface="+mj-lt"/>
              <a:buAutoNum type="arabicPeriod"/>
            </a:pPr>
            <a:endParaRPr lang="en-US" sz="3600" dirty="0">
              <a:solidFill>
                <a:schemeClr val="bg1"/>
              </a:solidFill>
            </a:endParaRPr>
          </a:p>
        </p:txBody>
      </p:sp>
      <p:pic>
        <p:nvPicPr>
          <p:cNvPr id="2" name="Picture 1">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6149" y="2123903"/>
            <a:ext cx="7671701" cy="1305097"/>
          </a:xfrm>
          <a:prstGeom prst="rect">
            <a:avLst/>
          </a:prstGeom>
        </p:spPr>
      </p:pic>
    </p:spTree>
    <p:extLst>
      <p:ext uri="{BB962C8B-B14F-4D97-AF65-F5344CB8AC3E}">
        <p14:creationId xmlns:p14="http://schemas.microsoft.com/office/powerpoint/2010/main" val="3164289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766"/>
            <a:ext cx="9144000" cy="6858000"/>
          </a:xfrm>
          <a:prstGeom prst="rect">
            <a:avLst/>
          </a:prstGeom>
        </p:spPr>
      </p:pic>
      <p:sp>
        <p:nvSpPr>
          <p:cNvPr id="3" name="Title 2"/>
          <p:cNvSpPr>
            <a:spLocks noGrp="1"/>
          </p:cNvSpPr>
          <p:nvPr>
            <p:ph type="title"/>
          </p:nvPr>
        </p:nvSpPr>
        <p:spPr>
          <a:xfrm>
            <a:off x="4638101" y="579756"/>
            <a:ext cx="4230477" cy="4526389"/>
          </a:xfrm>
        </p:spPr>
        <p:txBody>
          <a:bodyPr>
            <a:noAutofit/>
          </a:bodyPr>
          <a:lstStyle/>
          <a:p>
            <a:r>
              <a:rPr lang="en-US" sz="3800" b="1" i="1" dirty="0">
                <a:solidFill>
                  <a:srgbClr val="FFCC00"/>
                </a:solidFill>
              </a:rPr>
              <a:t>Forward with Faith: </a:t>
            </a:r>
            <a:br>
              <a:rPr lang="en-US" sz="3800" b="1" i="1" dirty="0">
                <a:solidFill>
                  <a:srgbClr val="FFCC00"/>
                </a:solidFill>
              </a:rPr>
            </a:br>
            <a:r>
              <a:rPr lang="en-US" sz="2800" b="1" i="1" dirty="0">
                <a:solidFill>
                  <a:srgbClr val="FFCC00"/>
                </a:solidFill>
              </a:rPr>
              <a:t>The Milligan College Story</a:t>
            </a:r>
            <a:br>
              <a:rPr lang="en-US" sz="2800" b="1" i="1" dirty="0">
                <a:solidFill>
                  <a:srgbClr val="FFCC00"/>
                </a:solidFill>
              </a:rPr>
            </a:br>
            <a:r>
              <a:rPr lang="en-US" sz="2200" dirty="0">
                <a:solidFill>
                  <a:schemeClr val="bg1"/>
                </a:solidFill>
              </a:rPr>
              <a:t>Written &amp; Directed by </a:t>
            </a:r>
            <a:br>
              <a:rPr lang="en-US" sz="2200" dirty="0">
                <a:solidFill>
                  <a:schemeClr val="bg1"/>
                </a:solidFill>
              </a:rPr>
            </a:br>
            <a:r>
              <a:rPr lang="en-US" sz="2200" dirty="0">
                <a:solidFill>
                  <a:schemeClr val="bg1"/>
                </a:solidFill>
              </a:rPr>
              <a:t>Rosemarie Shields</a:t>
            </a:r>
            <a:br>
              <a:rPr lang="en-US" sz="2200" dirty="0">
                <a:solidFill>
                  <a:schemeClr val="bg1"/>
                </a:solidFill>
              </a:rPr>
            </a:br>
            <a:r>
              <a:rPr lang="en-US" sz="2200" dirty="0">
                <a:solidFill>
                  <a:schemeClr val="bg1"/>
                </a:solidFill>
              </a:rPr>
              <a:t>Produced by Richard Major</a:t>
            </a:r>
            <a:endParaRPr lang="en-US" sz="2200" i="1" dirty="0">
              <a:solidFill>
                <a:srgbClr val="FFCC00"/>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152" y="88134"/>
            <a:ext cx="4263528" cy="5509635"/>
          </a:xfrm>
          <a:prstGeom prst="rect">
            <a:avLst/>
          </a:prstGeom>
        </p:spPr>
      </p:pic>
    </p:spTree>
    <p:extLst>
      <p:ext uri="{BB962C8B-B14F-4D97-AF65-F5344CB8AC3E}">
        <p14:creationId xmlns:p14="http://schemas.microsoft.com/office/powerpoint/2010/main" val="1932648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282521"/>
            <a:ext cx="8229600" cy="1143000"/>
          </a:xfrm>
        </p:spPr>
        <p:txBody>
          <a:bodyPr>
            <a:noAutofit/>
          </a:bodyPr>
          <a:lstStyle/>
          <a:p>
            <a:r>
              <a:rPr lang="en-US" b="1" i="1" dirty="0">
                <a:solidFill>
                  <a:srgbClr val="FFCC00"/>
                </a:solidFill>
              </a:rPr>
              <a:t>Forward with Faith: </a:t>
            </a:r>
            <a:br>
              <a:rPr lang="en-US" b="1" i="1" dirty="0">
                <a:solidFill>
                  <a:srgbClr val="FFCC00"/>
                </a:solidFill>
              </a:rPr>
            </a:br>
            <a:r>
              <a:rPr lang="en-US" sz="3200" b="1" i="1" dirty="0">
                <a:solidFill>
                  <a:srgbClr val="FFCC00"/>
                </a:solidFill>
              </a:rPr>
              <a:t>The Milligan College Story</a:t>
            </a:r>
            <a:endParaRPr lang="en-US" sz="4000" b="1" i="1" dirty="0">
              <a:solidFill>
                <a:srgbClr val="FFCC00"/>
              </a:solidFill>
            </a:endParaRPr>
          </a:p>
        </p:txBody>
      </p:sp>
      <p:sp>
        <p:nvSpPr>
          <p:cNvPr id="11" name="Content Placeholder 10"/>
          <p:cNvSpPr>
            <a:spLocks noGrp="1"/>
          </p:cNvSpPr>
          <p:nvPr>
            <p:ph sz="half" idx="1"/>
          </p:nvPr>
        </p:nvSpPr>
        <p:spPr>
          <a:xfrm>
            <a:off x="457200" y="1493223"/>
            <a:ext cx="8229600" cy="4056242"/>
          </a:xfrm>
        </p:spPr>
        <p:txBody>
          <a:bodyPr>
            <a:normAutofit/>
          </a:bodyPr>
          <a:lstStyle/>
          <a:p>
            <a:pPr marL="0" indent="0">
              <a:buNone/>
            </a:pPr>
            <a:r>
              <a:rPr lang="en-US" sz="3600" dirty="0">
                <a:solidFill>
                  <a:schemeClr val="bg1"/>
                </a:solidFill>
              </a:rPr>
              <a:t>2016</a:t>
            </a:r>
          </a:p>
          <a:p>
            <a:r>
              <a:rPr lang="en-US" dirty="0">
                <a:solidFill>
                  <a:srgbClr val="FFEDA3"/>
                </a:solidFill>
              </a:rPr>
              <a:t>April –</a:t>
            </a:r>
            <a:r>
              <a:rPr lang="en-US" dirty="0">
                <a:solidFill>
                  <a:schemeClr val="bg1"/>
                </a:solidFill>
              </a:rPr>
              <a:t> Archive research visits / Select photos for stage design</a:t>
            </a:r>
          </a:p>
          <a:p>
            <a:r>
              <a:rPr lang="en-US" dirty="0">
                <a:solidFill>
                  <a:srgbClr val="FFEDA3"/>
                </a:solidFill>
              </a:rPr>
              <a:t>May-August – </a:t>
            </a:r>
            <a:r>
              <a:rPr lang="en-US" dirty="0">
                <a:solidFill>
                  <a:schemeClr val="bg1"/>
                </a:solidFill>
              </a:rPr>
              <a:t>Welshimer Library closed for renovations!</a:t>
            </a:r>
          </a:p>
          <a:p>
            <a:r>
              <a:rPr lang="en-US" dirty="0">
                <a:solidFill>
                  <a:srgbClr val="FFEDA3"/>
                </a:solidFill>
              </a:rPr>
              <a:t>July-August – </a:t>
            </a:r>
            <a:r>
              <a:rPr lang="en-US" dirty="0">
                <a:solidFill>
                  <a:schemeClr val="bg1"/>
                </a:solidFill>
              </a:rPr>
              <a:t>Script readings / history fact checking</a:t>
            </a:r>
          </a:p>
          <a:p>
            <a:r>
              <a:rPr lang="en-US" dirty="0">
                <a:solidFill>
                  <a:srgbClr val="FFEDA3"/>
                </a:solidFill>
              </a:rPr>
              <a:t>September-October</a:t>
            </a:r>
            <a:r>
              <a:rPr lang="en-US" dirty="0">
                <a:solidFill>
                  <a:schemeClr val="bg1"/>
                </a:solidFill>
              </a:rPr>
              <a:t> </a:t>
            </a:r>
            <a:r>
              <a:rPr lang="en-US" dirty="0">
                <a:solidFill>
                  <a:srgbClr val="FFEDA3"/>
                </a:solidFill>
              </a:rPr>
              <a:t>– </a:t>
            </a:r>
            <a:r>
              <a:rPr lang="en-US" dirty="0">
                <a:solidFill>
                  <a:schemeClr val="bg1"/>
                </a:solidFill>
              </a:rPr>
              <a:t>Select archive video/music</a:t>
            </a:r>
          </a:p>
          <a:p>
            <a:r>
              <a:rPr lang="en-US" dirty="0">
                <a:solidFill>
                  <a:srgbClr val="FFEDA3"/>
                </a:solidFill>
              </a:rPr>
              <a:t>October– </a:t>
            </a:r>
            <a:r>
              <a:rPr lang="en-US" dirty="0">
                <a:solidFill>
                  <a:schemeClr val="bg1"/>
                </a:solidFill>
              </a:rPr>
              <a:t>Homecoming Weekend Performance</a:t>
            </a:r>
          </a:p>
          <a:p>
            <a:endParaRPr lang="en-US" dirty="0">
              <a:solidFill>
                <a:srgbClr val="FFEDA3"/>
              </a:solidFill>
            </a:endParaRPr>
          </a:p>
        </p:txBody>
      </p:sp>
    </p:spTree>
    <p:extLst>
      <p:ext uri="{BB962C8B-B14F-4D97-AF65-F5344CB8AC3E}">
        <p14:creationId xmlns:p14="http://schemas.microsoft.com/office/powerpoint/2010/main" val="3070873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9790" y="213415"/>
            <a:ext cx="6218967" cy="4594713"/>
          </a:xfrm>
          <a:prstGeom prst="rect">
            <a:avLst/>
          </a:prstGeom>
        </p:spPr>
      </p:pic>
      <p:sp>
        <p:nvSpPr>
          <p:cNvPr id="3" name="TextBox 2"/>
          <p:cNvSpPr txBox="1"/>
          <p:nvPr/>
        </p:nvSpPr>
        <p:spPr>
          <a:xfrm>
            <a:off x="1459789" y="4851460"/>
            <a:ext cx="6218967" cy="646331"/>
          </a:xfrm>
          <a:prstGeom prst="rect">
            <a:avLst/>
          </a:prstGeom>
          <a:noFill/>
        </p:spPr>
        <p:txBody>
          <a:bodyPr wrap="square" rtlCol="0">
            <a:spAutoFit/>
          </a:bodyPr>
          <a:lstStyle/>
          <a:p>
            <a:pPr algn="ctr"/>
            <a:r>
              <a:rPr lang="en-US" dirty="0">
                <a:solidFill>
                  <a:schemeClr val="bg1"/>
                </a:solidFill>
              </a:rPr>
              <a:t>Milligan College and Buffalo Creek Christian Church, c. 1900</a:t>
            </a:r>
          </a:p>
          <a:p>
            <a:pPr algn="ctr"/>
            <a:r>
              <a:rPr lang="en-US" dirty="0">
                <a:solidFill>
                  <a:schemeClr val="bg1"/>
                </a:solidFill>
              </a:rPr>
              <a:t>The Holloway Archives at Milligan College</a:t>
            </a:r>
          </a:p>
        </p:txBody>
      </p:sp>
    </p:spTree>
    <p:extLst>
      <p:ext uri="{BB962C8B-B14F-4D97-AF65-F5344CB8AC3E}">
        <p14:creationId xmlns:p14="http://schemas.microsoft.com/office/powerpoint/2010/main" val="157015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766"/>
            <a:ext cx="9144000" cy="6858000"/>
          </a:xfrm>
          <a:prstGeom prst="rect">
            <a:avLst/>
          </a:prstGeom>
        </p:spPr>
      </p:pic>
      <p:sp>
        <p:nvSpPr>
          <p:cNvPr id="3" name="Title 2"/>
          <p:cNvSpPr>
            <a:spLocks noGrp="1"/>
          </p:cNvSpPr>
          <p:nvPr>
            <p:ph type="title"/>
          </p:nvPr>
        </p:nvSpPr>
        <p:spPr/>
        <p:txBody>
          <a:bodyPr>
            <a:noAutofit/>
          </a:bodyPr>
          <a:lstStyle/>
          <a:p>
            <a:r>
              <a:rPr lang="en-US" sz="4000" b="1" i="1" dirty="0">
                <a:solidFill>
                  <a:srgbClr val="FFCC00"/>
                </a:solidFill>
              </a:rPr>
              <a:t>History Through the Eyes of Milligan</a:t>
            </a:r>
          </a:p>
        </p:txBody>
      </p:sp>
      <p:pic>
        <p:nvPicPr>
          <p:cNvPr id="2" name="Picture 1"/>
          <p:cNvPicPr>
            <a:picLocks noChangeAspect="1"/>
          </p:cNvPicPr>
          <p:nvPr/>
        </p:nvPicPr>
        <p:blipFill>
          <a:blip r:embed="rId3"/>
          <a:stretch>
            <a:fillRect/>
          </a:stretch>
        </p:blipFill>
        <p:spPr>
          <a:xfrm>
            <a:off x="1291548" y="1237155"/>
            <a:ext cx="6560904" cy="5461100"/>
          </a:xfrm>
          <a:prstGeom prst="rect">
            <a:avLst/>
          </a:prstGeom>
        </p:spPr>
      </p:pic>
    </p:spTree>
    <p:extLst>
      <p:ext uri="{BB962C8B-B14F-4D97-AF65-F5344CB8AC3E}">
        <p14:creationId xmlns:p14="http://schemas.microsoft.com/office/powerpoint/2010/main" val="35674088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766"/>
            <a:ext cx="9144000" cy="6858000"/>
          </a:xfrm>
          <a:prstGeom prst="rect">
            <a:avLst/>
          </a:prstGeom>
        </p:spPr>
      </p:pic>
      <p:pic>
        <p:nvPicPr>
          <p:cNvPr id="5" name="Picture 4"/>
          <p:cNvPicPr>
            <a:picLocks noChangeAspect="1"/>
          </p:cNvPicPr>
          <p:nvPr/>
        </p:nvPicPr>
        <p:blipFill>
          <a:blip r:embed="rId3"/>
          <a:stretch>
            <a:fillRect/>
          </a:stretch>
        </p:blipFill>
        <p:spPr>
          <a:xfrm>
            <a:off x="1137088" y="132201"/>
            <a:ext cx="6673871" cy="6563711"/>
          </a:xfrm>
          <a:prstGeom prst="rect">
            <a:avLst/>
          </a:prstGeom>
        </p:spPr>
      </p:pic>
    </p:spTree>
    <p:extLst>
      <p:ext uri="{BB962C8B-B14F-4D97-AF65-F5344CB8AC3E}">
        <p14:creationId xmlns:p14="http://schemas.microsoft.com/office/powerpoint/2010/main" val="282434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7282" y="2722334"/>
            <a:ext cx="3242600" cy="251271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Title 1"/>
          <p:cNvSpPr>
            <a:spLocks noGrp="1"/>
          </p:cNvSpPr>
          <p:nvPr>
            <p:ph type="title"/>
          </p:nvPr>
        </p:nvSpPr>
        <p:spPr>
          <a:xfrm>
            <a:off x="457200" y="274638"/>
            <a:ext cx="8421624" cy="1143000"/>
          </a:xfrm>
        </p:spPr>
        <p:txBody>
          <a:bodyPr>
            <a:noAutofit/>
          </a:bodyPr>
          <a:lstStyle/>
          <a:p>
            <a:r>
              <a:rPr lang="en-US" sz="4000" b="1" i="1" dirty="0">
                <a:solidFill>
                  <a:srgbClr val="FFCC00"/>
                </a:solidFill>
              </a:rPr>
              <a:t>History Through the Eyes of Milligan</a:t>
            </a:r>
            <a:br>
              <a:rPr lang="en-US" sz="4000" b="1" i="1" dirty="0">
                <a:solidFill>
                  <a:srgbClr val="FFCC00"/>
                </a:solidFill>
              </a:rPr>
            </a:br>
            <a:endParaRPr lang="en-US" sz="4000" b="1" dirty="0">
              <a:solidFill>
                <a:srgbClr val="FFC000"/>
              </a:solidFill>
              <a:latin typeface="Century Gothic" panose="020B050202020202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sz="half" idx="1"/>
          </p:nvPr>
        </p:nvSpPr>
        <p:spPr>
          <a:xfrm>
            <a:off x="533400" y="1607611"/>
            <a:ext cx="4038600" cy="924750"/>
          </a:xfrm>
        </p:spPr>
        <p:txBody>
          <a:bodyPr>
            <a:normAutofit/>
          </a:bodyPr>
          <a:lstStyle/>
          <a:p>
            <a:pPr marL="0" indent="0">
              <a:lnSpc>
                <a:spcPct val="150000"/>
              </a:lnSpc>
              <a:buNone/>
            </a:pPr>
            <a:r>
              <a:rPr lang="en-US" sz="3200" b="1" dirty="0">
                <a:solidFill>
                  <a:schemeClr val="bg1"/>
                </a:solidFill>
                <a:ea typeface="Tahoma" panose="020B0604030504040204" pitchFamily="34" charset="0"/>
                <a:cs typeface="Tahoma" panose="020B0604030504040204" pitchFamily="34" charset="0"/>
              </a:rPr>
              <a:t>Navy V-12 Program</a:t>
            </a:r>
          </a:p>
        </p:txBody>
      </p:sp>
      <p:pic>
        <p:nvPicPr>
          <p:cNvPr id="6" name="Content Placeholder 5"/>
          <p:cNvPicPr>
            <a:picLocks noGrp="1" noChangeAspect="1"/>
          </p:cNvPicPr>
          <p:nvPr>
            <p:ph sz="half" idx="2"/>
          </p:nvPr>
        </p:nvPicPr>
        <p:blipFill>
          <a:blip r:embed="rId6">
            <a:extLst>
              <a:ext uri="{28A0092B-C50C-407E-A947-70E740481C1C}">
                <a14:useLocalDpi xmlns:a14="http://schemas.microsoft.com/office/drawing/2010/main" val="0"/>
              </a:ext>
            </a:extLst>
          </a:blip>
          <a:stretch>
            <a:fillRect/>
          </a:stretch>
        </p:blipFill>
        <p:spPr>
          <a:xfrm rot="515164">
            <a:off x="4516688" y="2006717"/>
            <a:ext cx="3989200" cy="261558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TextBox 4"/>
          <p:cNvSpPr txBox="1"/>
          <p:nvPr/>
        </p:nvSpPr>
        <p:spPr>
          <a:xfrm>
            <a:off x="2552700" y="5327716"/>
            <a:ext cx="4549966" cy="369332"/>
          </a:xfrm>
          <a:prstGeom prst="rect">
            <a:avLst/>
          </a:prstGeom>
          <a:noFill/>
        </p:spPr>
        <p:txBody>
          <a:bodyPr wrap="square" rtlCol="0">
            <a:spAutoFit/>
          </a:bodyPr>
          <a:lstStyle/>
          <a:p>
            <a:r>
              <a:rPr lang="en-US" dirty="0">
                <a:solidFill>
                  <a:schemeClr val="bg1"/>
                </a:solidFill>
              </a:rPr>
              <a:t>The Holloway Archives at Milligan College</a:t>
            </a:r>
          </a:p>
        </p:txBody>
      </p:sp>
    </p:spTree>
    <p:custDataLst>
      <p:tags r:id="rId1"/>
    </p:custDataLst>
    <p:extLst>
      <p:ext uri="{BB962C8B-B14F-4D97-AF65-F5344CB8AC3E}">
        <p14:creationId xmlns:p14="http://schemas.microsoft.com/office/powerpoint/2010/main" val="2313575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282521"/>
            <a:ext cx="8229600" cy="1143000"/>
          </a:xfrm>
        </p:spPr>
        <p:txBody>
          <a:bodyPr>
            <a:noAutofit/>
          </a:bodyPr>
          <a:lstStyle/>
          <a:p>
            <a:r>
              <a:rPr lang="en-US" sz="4000" b="1" i="1" dirty="0">
                <a:solidFill>
                  <a:srgbClr val="FFCC00"/>
                </a:solidFill>
              </a:rPr>
              <a:t>History Through the Eyes of Milligan</a:t>
            </a:r>
            <a:br>
              <a:rPr lang="en-US" sz="4000" b="1" i="1" dirty="0">
                <a:solidFill>
                  <a:srgbClr val="FFCC00"/>
                </a:solidFill>
              </a:rPr>
            </a:br>
            <a:endParaRPr lang="en-US" sz="4000" dirty="0"/>
          </a:p>
        </p:txBody>
      </p:sp>
      <p:pic>
        <p:nvPicPr>
          <p:cNvPr id="2" name="Content Placeholder 1"/>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161965" y="1474729"/>
            <a:ext cx="3261308" cy="4075171"/>
          </a:xfrm>
        </p:spPr>
      </p:pic>
      <p:pic>
        <p:nvPicPr>
          <p:cNvPr id="3" name="Content Placeholder 2"/>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741915" y="1474729"/>
            <a:ext cx="3268193" cy="4056062"/>
          </a:xfrm>
        </p:spPr>
      </p:pic>
    </p:spTree>
    <p:extLst>
      <p:ext uri="{BB962C8B-B14F-4D97-AF65-F5344CB8AC3E}">
        <p14:creationId xmlns:p14="http://schemas.microsoft.com/office/powerpoint/2010/main" val="4065852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282521"/>
            <a:ext cx="8229600" cy="1143000"/>
          </a:xfrm>
        </p:spPr>
        <p:txBody>
          <a:bodyPr>
            <a:noAutofit/>
          </a:bodyPr>
          <a:lstStyle/>
          <a:p>
            <a:r>
              <a:rPr lang="en-US" sz="4000" b="1" i="1" dirty="0">
                <a:solidFill>
                  <a:srgbClr val="FFCC00"/>
                </a:solidFill>
              </a:rPr>
              <a:t>History Through the Eyes of Milligan</a:t>
            </a:r>
            <a:br>
              <a:rPr lang="en-US" sz="4000" b="1" i="1" dirty="0">
                <a:solidFill>
                  <a:srgbClr val="FFCC00"/>
                </a:solidFill>
              </a:rPr>
            </a:br>
            <a:endParaRPr lang="en-US" sz="4000" dirty="0"/>
          </a:p>
        </p:txBody>
      </p:sp>
      <p:sp>
        <p:nvSpPr>
          <p:cNvPr id="6" name="Content Placeholder 5"/>
          <p:cNvSpPr>
            <a:spLocks noGrp="1"/>
          </p:cNvSpPr>
          <p:nvPr>
            <p:ph sz="half" idx="1"/>
          </p:nvPr>
        </p:nvSpPr>
        <p:spPr>
          <a:xfrm>
            <a:off x="814754" y="1878779"/>
            <a:ext cx="7778262" cy="4525963"/>
          </a:xfrm>
        </p:spPr>
        <p:txBody>
          <a:bodyPr/>
          <a:lstStyle/>
          <a:p>
            <a:pPr marL="0" indent="0">
              <a:buNone/>
            </a:pPr>
            <a:r>
              <a:rPr lang="en-US" dirty="0">
                <a:solidFill>
                  <a:schemeClr val="bg1"/>
                </a:solidFill>
              </a:rPr>
              <a:t>The faculty lecture series was </a:t>
            </a:r>
            <a:r>
              <a:rPr lang="en-US" dirty="0" smtClean="0">
                <a:solidFill>
                  <a:schemeClr val="bg1"/>
                </a:solidFill>
              </a:rPr>
              <a:t>created and organized by Garland Young, Tim Dillon and Burt Allen and was a </a:t>
            </a:r>
            <a:r>
              <a:rPr lang="en-US" dirty="0">
                <a:solidFill>
                  <a:schemeClr val="bg1"/>
                </a:solidFill>
              </a:rPr>
              <a:t>great way to connect retired faculty back to campus and allowed them the opportunity to share their institutional history and memory with our community.  </a:t>
            </a:r>
          </a:p>
          <a:p>
            <a:endParaRPr lang="en-US" dirty="0"/>
          </a:p>
        </p:txBody>
      </p:sp>
    </p:spTree>
    <p:extLst>
      <p:ext uri="{BB962C8B-B14F-4D97-AF65-F5344CB8AC3E}">
        <p14:creationId xmlns:p14="http://schemas.microsoft.com/office/powerpoint/2010/main" val="3809670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282521"/>
            <a:ext cx="8229600" cy="1143000"/>
          </a:xfrm>
        </p:spPr>
        <p:txBody>
          <a:bodyPr/>
          <a:lstStyle/>
          <a:p>
            <a:r>
              <a:rPr lang="en-US" b="1" dirty="0">
                <a:solidFill>
                  <a:srgbClr val="FFCC00"/>
                </a:solidFill>
              </a:rPr>
              <a:t>Archive Exhibits</a:t>
            </a:r>
          </a:p>
        </p:txBody>
      </p:sp>
      <p:sp>
        <p:nvSpPr>
          <p:cNvPr id="11" name="Content Placeholder 10"/>
          <p:cNvSpPr>
            <a:spLocks noGrp="1"/>
          </p:cNvSpPr>
          <p:nvPr>
            <p:ph sz="half" idx="1"/>
          </p:nvPr>
        </p:nvSpPr>
        <p:spPr>
          <a:xfrm>
            <a:off x="457200" y="1493223"/>
            <a:ext cx="8229600" cy="4056242"/>
          </a:xfrm>
        </p:spPr>
        <p:txBody>
          <a:bodyPr>
            <a:normAutofit lnSpcReduction="10000"/>
          </a:bodyPr>
          <a:lstStyle/>
          <a:p>
            <a:r>
              <a:rPr lang="en-US" sz="3600" i="1" dirty="0">
                <a:solidFill>
                  <a:schemeClr val="bg1"/>
                </a:solidFill>
              </a:rPr>
              <a:t>Where the Buffs Roam: Milligan’s Campus through 150 Years</a:t>
            </a:r>
          </a:p>
          <a:p>
            <a:r>
              <a:rPr lang="en-US" sz="3600" i="1" dirty="0">
                <a:solidFill>
                  <a:srgbClr val="FFEDA3"/>
                </a:solidFill>
              </a:rPr>
              <a:t>“Christian Education, the Hope of the World”:  An Early History of Milligan College</a:t>
            </a:r>
          </a:p>
          <a:p>
            <a:r>
              <a:rPr lang="en-US" sz="3600" i="1" dirty="0">
                <a:solidFill>
                  <a:schemeClr val="bg1"/>
                </a:solidFill>
              </a:rPr>
              <a:t>Celebrating 150 Years of Milligan History and Memory</a:t>
            </a:r>
          </a:p>
          <a:p>
            <a:endParaRPr lang="en-US" i="1" dirty="0">
              <a:solidFill>
                <a:schemeClr val="bg1"/>
              </a:solidFill>
              <a:latin typeface="Cambria" panose="02040503050406030204" pitchFamily="18" charset="0"/>
            </a:endParaRPr>
          </a:p>
        </p:txBody>
      </p:sp>
    </p:spTree>
    <p:extLst>
      <p:ext uri="{BB962C8B-B14F-4D97-AF65-F5344CB8AC3E}">
        <p14:creationId xmlns:p14="http://schemas.microsoft.com/office/powerpoint/2010/main" val="513147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p:cNvPicPr>
            <a:picLocks noChangeAspect="1"/>
          </p:cNvPicPr>
          <p:nvPr/>
        </p:nvPicPr>
        <p:blipFill>
          <a:blip r:embed="rId3"/>
          <a:stretch>
            <a:fillRect/>
          </a:stretch>
        </p:blipFill>
        <p:spPr>
          <a:xfrm rot="10800000">
            <a:off x="1072659" y="427891"/>
            <a:ext cx="6916615" cy="5187462"/>
          </a:xfrm>
          <a:prstGeom prst="rect">
            <a:avLst/>
          </a:prstGeom>
        </p:spPr>
      </p:pic>
    </p:spTree>
    <p:extLst>
      <p:ext uri="{BB962C8B-B14F-4D97-AF65-F5344CB8AC3E}">
        <p14:creationId xmlns:p14="http://schemas.microsoft.com/office/powerpoint/2010/main" val="28486326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6096" y="2722334"/>
            <a:ext cx="3616381" cy="227429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Title 1"/>
          <p:cNvSpPr>
            <a:spLocks noGrp="1"/>
          </p:cNvSpPr>
          <p:nvPr>
            <p:ph type="title"/>
          </p:nvPr>
        </p:nvSpPr>
        <p:spPr>
          <a:xfrm>
            <a:off x="457200" y="274638"/>
            <a:ext cx="8421624" cy="1143000"/>
          </a:xfrm>
        </p:spPr>
        <p:txBody>
          <a:bodyPr>
            <a:noAutofit/>
          </a:bodyPr>
          <a:lstStyle/>
          <a:p>
            <a:r>
              <a:rPr lang="en-US" sz="4000" b="1" i="1" dirty="0">
                <a:solidFill>
                  <a:srgbClr val="FFCC00"/>
                </a:solidFill>
              </a:rPr>
              <a:t>Where the Buffs Roam: Milligan’s Campus through 150 Years</a:t>
            </a:r>
            <a:endParaRPr lang="en-US" sz="4000" b="1" dirty="0">
              <a:solidFill>
                <a:srgbClr val="FFC000"/>
              </a:solidFill>
              <a:latin typeface="Century Gothic" panose="020B050202020202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sz="half" idx="1"/>
          </p:nvPr>
        </p:nvSpPr>
        <p:spPr>
          <a:xfrm>
            <a:off x="533400" y="1609130"/>
            <a:ext cx="4038600" cy="1069847"/>
          </a:xfrm>
        </p:spPr>
        <p:txBody>
          <a:bodyPr>
            <a:normAutofit/>
          </a:bodyPr>
          <a:lstStyle/>
          <a:p>
            <a:pPr marL="0" indent="0">
              <a:lnSpc>
                <a:spcPct val="150000"/>
              </a:lnSpc>
              <a:buNone/>
            </a:pPr>
            <a:r>
              <a:rPr lang="en-US" sz="3200" b="1" dirty="0">
                <a:solidFill>
                  <a:schemeClr val="bg1"/>
                </a:solidFill>
                <a:latin typeface="Century Gothic" panose="020B0502020202020204" pitchFamily="34" charset="0"/>
                <a:ea typeface="Tahoma" panose="020B0604030504040204" pitchFamily="34" charset="0"/>
                <a:cs typeface="Tahoma" panose="020B0604030504040204" pitchFamily="34" charset="0"/>
              </a:rPr>
              <a:t>May Day Festival</a:t>
            </a:r>
          </a:p>
        </p:txBody>
      </p:sp>
      <p:pic>
        <p:nvPicPr>
          <p:cNvPr id="6" name="Content Placeholder 5"/>
          <p:cNvPicPr>
            <a:picLocks noGrp="1" noChangeAspect="1"/>
          </p:cNvPicPr>
          <p:nvPr>
            <p:ph sz="half" idx="2"/>
          </p:nvPr>
        </p:nvPicPr>
        <p:blipFill>
          <a:blip r:embed="rId6">
            <a:extLst>
              <a:ext uri="{28A0092B-C50C-407E-A947-70E740481C1C}">
                <a14:useLocalDpi xmlns:a14="http://schemas.microsoft.com/office/drawing/2010/main" val="0"/>
              </a:ext>
            </a:extLst>
          </a:blip>
          <a:stretch>
            <a:fillRect/>
          </a:stretch>
        </p:blipFill>
        <p:spPr>
          <a:xfrm rot="515164">
            <a:off x="4516688" y="1975469"/>
            <a:ext cx="3989200" cy="267808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TextBox 7"/>
          <p:cNvSpPr txBox="1"/>
          <p:nvPr/>
        </p:nvSpPr>
        <p:spPr>
          <a:xfrm>
            <a:off x="2552700" y="5283648"/>
            <a:ext cx="4549966" cy="369332"/>
          </a:xfrm>
          <a:prstGeom prst="rect">
            <a:avLst/>
          </a:prstGeom>
          <a:noFill/>
        </p:spPr>
        <p:txBody>
          <a:bodyPr wrap="square" rtlCol="0">
            <a:spAutoFit/>
          </a:bodyPr>
          <a:lstStyle/>
          <a:p>
            <a:r>
              <a:rPr lang="en-US" dirty="0">
                <a:solidFill>
                  <a:schemeClr val="bg1"/>
                </a:solidFill>
              </a:rPr>
              <a:t>The Holloway Archives at Milligan College</a:t>
            </a:r>
          </a:p>
        </p:txBody>
      </p:sp>
    </p:spTree>
    <p:custDataLst>
      <p:tags r:id="rId1"/>
    </p:custDataLst>
    <p:extLst>
      <p:ext uri="{BB962C8B-B14F-4D97-AF65-F5344CB8AC3E}">
        <p14:creationId xmlns:p14="http://schemas.microsoft.com/office/powerpoint/2010/main" val="2253900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0165" y="2563016"/>
            <a:ext cx="4038140" cy="266836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Title 1"/>
          <p:cNvSpPr>
            <a:spLocks noGrp="1"/>
          </p:cNvSpPr>
          <p:nvPr>
            <p:ph type="title"/>
          </p:nvPr>
        </p:nvSpPr>
        <p:spPr>
          <a:xfrm>
            <a:off x="457200" y="274638"/>
            <a:ext cx="8421624" cy="1143000"/>
          </a:xfrm>
        </p:spPr>
        <p:txBody>
          <a:bodyPr>
            <a:noAutofit/>
          </a:bodyPr>
          <a:lstStyle/>
          <a:p>
            <a:r>
              <a:rPr lang="en-US" sz="4000" b="1" i="1" dirty="0">
                <a:solidFill>
                  <a:srgbClr val="FFCC00"/>
                </a:solidFill>
              </a:rPr>
              <a:t>Where the Buffs Roam: Milligan’s Campus through 150 Years</a:t>
            </a:r>
            <a:endParaRPr lang="en-US" sz="4000" b="1" dirty="0">
              <a:solidFill>
                <a:srgbClr val="FFC000"/>
              </a:solidFill>
              <a:latin typeface="Century Gothic" panose="020B050202020202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sz="half" idx="1"/>
          </p:nvPr>
        </p:nvSpPr>
        <p:spPr>
          <a:xfrm>
            <a:off x="457200" y="1632395"/>
            <a:ext cx="4038600" cy="1069847"/>
          </a:xfrm>
        </p:spPr>
        <p:txBody>
          <a:bodyPr>
            <a:normAutofit/>
          </a:bodyPr>
          <a:lstStyle/>
          <a:p>
            <a:pPr marL="0" indent="0">
              <a:lnSpc>
                <a:spcPct val="150000"/>
              </a:lnSpc>
              <a:buNone/>
            </a:pPr>
            <a:r>
              <a:rPr lang="en-US" sz="3200" b="1" dirty="0">
                <a:solidFill>
                  <a:schemeClr val="bg1"/>
                </a:solidFill>
                <a:latin typeface="Century Gothic" panose="020B0502020202020204" pitchFamily="34" charset="0"/>
                <a:ea typeface="Tahoma" panose="020B0604030504040204" pitchFamily="34" charset="0"/>
                <a:cs typeface="Tahoma" panose="020B0604030504040204" pitchFamily="34" charset="0"/>
              </a:rPr>
              <a:t>Freshman Week</a:t>
            </a:r>
          </a:p>
        </p:txBody>
      </p:sp>
      <p:pic>
        <p:nvPicPr>
          <p:cNvPr id="6" name="Content Placeholder 5"/>
          <p:cNvPicPr>
            <a:picLocks noGrp="1" noChangeAspect="1"/>
          </p:cNvPicPr>
          <p:nvPr>
            <p:ph sz="half" idx="2"/>
          </p:nvPr>
        </p:nvPicPr>
        <p:blipFill>
          <a:blip r:embed="rId6">
            <a:extLst>
              <a:ext uri="{28A0092B-C50C-407E-A947-70E740481C1C}">
                <a14:useLocalDpi xmlns:a14="http://schemas.microsoft.com/office/drawing/2010/main" val="0"/>
              </a:ext>
            </a:extLst>
          </a:blip>
          <a:stretch>
            <a:fillRect/>
          </a:stretch>
        </p:blipFill>
        <p:spPr>
          <a:xfrm rot="515164">
            <a:off x="4295456" y="1756108"/>
            <a:ext cx="4439288" cy="292553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TextBox 7"/>
          <p:cNvSpPr txBox="1"/>
          <p:nvPr/>
        </p:nvSpPr>
        <p:spPr>
          <a:xfrm>
            <a:off x="2552700" y="5309391"/>
            <a:ext cx="4549966" cy="369332"/>
          </a:xfrm>
          <a:prstGeom prst="rect">
            <a:avLst/>
          </a:prstGeom>
          <a:noFill/>
        </p:spPr>
        <p:txBody>
          <a:bodyPr wrap="square" rtlCol="0">
            <a:spAutoFit/>
          </a:bodyPr>
          <a:lstStyle/>
          <a:p>
            <a:r>
              <a:rPr lang="en-US" dirty="0">
                <a:solidFill>
                  <a:schemeClr val="bg1"/>
                </a:solidFill>
              </a:rPr>
              <a:t>The Holloway Archives at Milligan College</a:t>
            </a:r>
          </a:p>
        </p:txBody>
      </p:sp>
    </p:spTree>
    <p:custDataLst>
      <p:tags r:id="rId1"/>
    </p:custDataLst>
    <p:extLst>
      <p:ext uri="{BB962C8B-B14F-4D97-AF65-F5344CB8AC3E}">
        <p14:creationId xmlns:p14="http://schemas.microsoft.com/office/powerpoint/2010/main" val="242438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4498" y="2536226"/>
            <a:ext cx="3935412" cy="248718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Title 1"/>
          <p:cNvSpPr>
            <a:spLocks noGrp="1"/>
          </p:cNvSpPr>
          <p:nvPr>
            <p:ph type="title"/>
          </p:nvPr>
        </p:nvSpPr>
        <p:spPr>
          <a:xfrm>
            <a:off x="457200" y="274638"/>
            <a:ext cx="8421624" cy="1143000"/>
          </a:xfrm>
        </p:spPr>
        <p:txBody>
          <a:bodyPr>
            <a:noAutofit/>
          </a:bodyPr>
          <a:lstStyle/>
          <a:p>
            <a:r>
              <a:rPr lang="en-US" sz="4000" b="1" i="1" dirty="0">
                <a:solidFill>
                  <a:srgbClr val="FFCC00"/>
                </a:solidFill>
              </a:rPr>
              <a:t>Where the Buffs Roam: Milligan’s Campus through 150 Years</a:t>
            </a:r>
            <a:endParaRPr lang="en-US" sz="4000" b="1" dirty="0">
              <a:solidFill>
                <a:srgbClr val="FFC000"/>
              </a:solidFill>
              <a:latin typeface="Century Gothic" panose="020B050202020202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sz="half" idx="1"/>
          </p:nvPr>
        </p:nvSpPr>
        <p:spPr>
          <a:xfrm>
            <a:off x="533400" y="1609130"/>
            <a:ext cx="4038600" cy="1069847"/>
          </a:xfrm>
        </p:spPr>
        <p:txBody>
          <a:bodyPr>
            <a:normAutofit/>
          </a:bodyPr>
          <a:lstStyle/>
          <a:p>
            <a:pPr marL="0" indent="0">
              <a:lnSpc>
                <a:spcPct val="150000"/>
              </a:lnSpc>
              <a:buNone/>
            </a:pPr>
            <a:r>
              <a:rPr lang="en-US" sz="3200" b="1" dirty="0">
                <a:solidFill>
                  <a:schemeClr val="bg1"/>
                </a:solidFill>
                <a:latin typeface="Century Gothic" panose="020B0502020202020204" pitchFamily="34" charset="0"/>
                <a:ea typeface="Tahoma" panose="020B0604030504040204" pitchFamily="34" charset="0"/>
                <a:cs typeface="Tahoma" panose="020B0604030504040204" pitchFamily="34" charset="0"/>
              </a:rPr>
              <a:t>Buffalo Creek</a:t>
            </a:r>
          </a:p>
        </p:txBody>
      </p:sp>
      <p:pic>
        <p:nvPicPr>
          <p:cNvPr id="6" name="Content Placeholder 5"/>
          <p:cNvPicPr>
            <a:picLocks noGrp="1" noChangeAspect="1"/>
          </p:cNvPicPr>
          <p:nvPr>
            <p:ph sz="half" idx="2"/>
          </p:nvPr>
        </p:nvPicPr>
        <p:blipFill>
          <a:blip r:embed="rId6">
            <a:extLst>
              <a:ext uri="{28A0092B-C50C-407E-A947-70E740481C1C}">
                <a14:useLocalDpi xmlns:a14="http://schemas.microsoft.com/office/drawing/2010/main" val="0"/>
              </a:ext>
            </a:extLst>
          </a:blip>
          <a:stretch>
            <a:fillRect/>
          </a:stretch>
        </p:blipFill>
        <p:spPr>
          <a:xfrm rot="515164">
            <a:off x="4843663" y="1806668"/>
            <a:ext cx="3595760" cy="286548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TextBox 7"/>
          <p:cNvSpPr txBox="1"/>
          <p:nvPr/>
        </p:nvSpPr>
        <p:spPr>
          <a:xfrm>
            <a:off x="2552700" y="5287813"/>
            <a:ext cx="4549966" cy="369332"/>
          </a:xfrm>
          <a:prstGeom prst="rect">
            <a:avLst/>
          </a:prstGeom>
          <a:noFill/>
        </p:spPr>
        <p:txBody>
          <a:bodyPr wrap="square" rtlCol="0">
            <a:spAutoFit/>
          </a:bodyPr>
          <a:lstStyle/>
          <a:p>
            <a:r>
              <a:rPr lang="en-US" dirty="0">
                <a:solidFill>
                  <a:schemeClr val="bg1"/>
                </a:solidFill>
              </a:rPr>
              <a:t>The Holloway Archives at Milligan College</a:t>
            </a:r>
          </a:p>
        </p:txBody>
      </p:sp>
    </p:spTree>
    <p:custDataLst>
      <p:tags r:id="rId1"/>
    </p:custDataLst>
    <p:extLst>
      <p:ext uri="{BB962C8B-B14F-4D97-AF65-F5344CB8AC3E}">
        <p14:creationId xmlns:p14="http://schemas.microsoft.com/office/powerpoint/2010/main" val="14652474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766"/>
            <a:ext cx="9144000" cy="685800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5766"/>
            <a:ext cx="5123202" cy="4094318"/>
          </a:xfrm>
          <a:prstGeom prst="rect">
            <a:avLst/>
          </a:prstGeom>
        </p:spPr>
      </p:pic>
      <p:sp>
        <p:nvSpPr>
          <p:cNvPr id="9" name="TextBox 8"/>
          <p:cNvSpPr txBox="1"/>
          <p:nvPr/>
        </p:nvSpPr>
        <p:spPr>
          <a:xfrm>
            <a:off x="-489132" y="4110084"/>
            <a:ext cx="5274841" cy="367917"/>
          </a:xfrm>
          <a:prstGeom prst="rect">
            <a:avLst/>
          </a:prstGeom>
          <a:noFill/>
        </p:spPr>
        <p:txBody>
          <a:bodyPr wrap="square" rtlCol="0">
            <a:spAutoFit/>
          </a:bodyPr>
          <a:lstStyle/>
          <a:p>
            <a:pPr algn="ctr"/>
            <a:r>
              <a:rPr lang="en-US" i="1" dirty="0">
                <a:solidFill>
                  <a:schemeClr val="bg1"/>
                </a:solidFill>
              </a:rPr>
              <a:t>Johnson City Press</a:t>
            </a:r>
          </a:p>
        </p:txBody>
      </p: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2172" y="866174"/>
            <a:ext cx="5111827" cy="3833870"/>
          </a:xfrm>
          <a:prstGeom prst="rect">
            <a:avLst/>
          </a:prstGeom>
        </p:spPr>
      </p:pic>
      <p:sp>
        <p:nvSpPr>
          <p:cNvPr id="12" name="TextBox 11"/>
          <p:cNvSpPr txBox="1"/>
          <p:nvPr/>
        </p:nvSpPr>
        <p:spPr>
          <a:xfrm>
            <a:off x="4032172" y="4715810"/>
            <a:ext cx="5274841" cy="367917"/>
          </a:xfrm>
          <a:prstGeom prst="rect">
            <a:avLst/>
          </a:prstGeom>
          <a:noFill/>
        </p:spPr>
        <p:txBody>
          <a:bodyPr wrap="square" rtlCol="0">
            <a:spAutoFit/>
          </a:bodyPr>
          <a:lstStyle/>
          <a:p>
            <a:pPr algn="ctr"/>
            <a:r>
              <a:rPr lang="en-US" i="1" dirty="0">
                <a:solidFill>
                  <a:schemeClr val="bg1"/>
                </a:solidFill>
              </a:rPr>
              <a:t>Johnson City News &amp; Neighbor</a:t>
            </a:r>
          </a:p>
        </p:txBody>
      </p:sp>
    </p:spTree>
    <p:extLst>
      <p:ext uri="{BB962C8B-B14F-4D97-AF65-F5344CB8AC3E}">
        <p14:creationId xmlns:p14="http://schemas.microsoft.com/office/powerpoint/2010/main" val="3370423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8" name="Picture 7"/>
          <p:cNvPicPr>
            <a:picLocks noChangeAspect="1"/>
          </p:cNvPicPr>
          <p:nvPr/>
        </p:nvPicPr>
        <p:blipFill>
          <a:blip r:embed="rId3"/>
          <a:stretch>
            <a:fillRect/>
          </a:stretch>
        </p:blipFill>
        <p:spPr>
          <a:xfrm>
            <a:off x="705590" y="351692"/>
            <a:ext cx="7732820" cy="5277127"/>
          </a:xfrm>
          <a:prstGeom prst="rect">
            <a:avLst/>
          </a:prstGeom>
        </p:spPr>
      </p:pic>
    </p:spTree>
    <p:extLst>
      <p:ext uri="{BB962C8B-B14F-4D97-AF65-F5344CB8AC3E}">
        <p14:creationId xmlns:p14="http://schemas.microsoft.com/office/powerpoint/2010/main" val="1278299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282521"/>
            <a:ext cx="8229600" cy="1143000"/>
          </a:xfrm>
        </p:spPr>
        <p:txBody>
          <a:bodyPr>
            <a:normAutofit fontScale="90000"/>
          </a:bodyPr>
          <a:lstStyle/>
          <a:p>
            <a:r>
              <a:rPr lang="en-US" sz="3600" b="1" i="1" dirty="0">
                <a:solidFill>
                  <a:srgbClr val="FFCC00"/>
                </a:solidFill>
              </a:rPr>
              <a:t>“Christian Education, the Hope of the World”:</a:t>
            </a:r>
            <a:r>
              <a:rPr lang="en-US" sz="4000" b="1" i="1" dirty="0">
                <a:solidFill>
                  <a:srgbClr val="FFCC00"/>
                </a:solidFill>
              </a:rPr>
              <a:t>  </a:t>
            </a:r>
            <a:r>
              <a:rPr lang="en-US" sz="3200" b="1" i="1" dirty="0">
                <a:solidFill>
                  <a:srgbClr val="FFCC00"/>
                </a:solidFill>
              </a:rPr>
              <a:t>An Early History of Milligan College</a:t>
            </a:r>
            <a:endParaRPr lang="en-US" sz="3600" dirty="0"/>
          </a:p>
        </p:txBody>
      </p:sp>
      <p:sp>
        <p:nvSpPr>
          <p:cNvPr id="5" name="TextBox 4"/>
          <p:cNvSpPr txBox="1"/>
          <p:nvPr/>
        </p:nvSpPr>
        <p:spPr>
          <a:xfrm>
            <a:off x="2476500" y="5276694"/>
            <a:ext cx="4494882" cy="369332"/>
          </a:xfrm>
          <a:prstGeom prst="rect">
            <a:avLst/>
          </a:prstGeom>
          <a:noFill/>
        </p:spPr>
        <p:txBody>
          <a:bodyPr wrap="square" rtlCol="0">
            <a:spAutoFit/>
          </a:bodyPr>
          <a:lstStyle/>
          <a:p>
            <a:r>
              <a:rPr lang="en-US" dirty="0">
                <a:solidFill>
                  <a:schemeClr val="bg1"/>
                </a:solidFill>
              </a:rPr>
              <a:t>The Holloway Archives at Milligan College</a:t>
            </a:r>
          </a:p>
        </p:txBody>
      </p:sp>
      <p:pic>
        <p:nvPicPr>
          <p:cNvPr id="13" name="Content Placeholder 12"/>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759917" y="1473010"/>
            <a:ext cx="5624166" cy="3756194"/>
          </a:xfrm>
        </p:spPr>
      </p:pic>
    </p:spTree>
    <p:extLst>
      <p:ext uri="{BB962C8B-B14F-4D97-AF65-F5344CB8AC3E}">
        <p14:creationId xmlns:p14="http://schemas.microsoft.com/office/powerpoint/2010/main" val="2831296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282521"/>
            <a:ext cx="8229600" cy="1143000"/>
          </a:xfrm>
        </p:spPr>
        <p:txBody>
          <a:bodyPr>
            <a:normAutofit fontScale="90000"/>
          </a:bodyPr>
          <a:lstStyle/>
          <a:p>
            <a:r>
              <a:rPr lang="en-US" sz="3600" b="1" i="1" dirty="0">
                <a:solidFill>
                  <a:srgbClr val="FFCC00"/>
                </a:solidFill>
              </a:rPr>
              <a:t>“Christian Education, the Hope of the World”:</a:t>
            </a:r>
            <a:r>
              <a:rPr lang="en-US" sz="4000" b="1" i="1" dirty="0">
                <a:solidFill>
                  <a:srgbClr val="FFCC00"/>
                </a:solidFill>
              </a:rPr>
              <a:t>  </a:t>
            </a:r>
            <a:r>
              <a:rPr lang="en-US" sz="3200" b="1" i="1" dirty="0">
                <a:solidFill>
                  <a:srgbClr val="FFCC00"/>
                </a:solidFill>
              </a:rPr>
              <a:t>An Early History of Milligan College</a:t>
            </a:r>
            <a:endParaRPr lang="en-US" sz="3600" dirty="0"/>
          </a:p>
        </p:txBody>
      </p:sp>
      <p:pic>
        <p:nvPicPr>
          <p:cNvPr id="2" name="Content Placeholder 1"/>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406789" y="1462241"/>
            <a:ext cx="2332030" cy="3814453"/>
          </a:xfrm>
        </p:spPr>
      </p:pic>
      <p:pic>
        <p:nvPicPr>
          <p:cNvPr id="3" name="Content Placeholder 2"/>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5420299" y="1462241"/>
            <a:ext cx="2474110" cy="3814453"/>
          </a:xfrm>
        </p:spPr>
      </p:pic>
      <p:sp>
        <p:nvSpPr>
          <p:cNvPr id="5" name="TextBox 4"/>
          <p:cNvSpPr txBox="1"/>
          <p:nvPr/>
        </p:nvSpPr>
        <p:spPr>
          <a:xfrm>
            <a:off x="2476500" y="5276694"/>
            <a:ext cx="4494882" cy="369332"/>
          </a:xfrm>
          <a:prstGeom prst="rect">
            <a:avLst/>
          </a:prstGeom>
          <a:noFill/>
        </p:spPr>
        <p:txBody>
          <a:bodyPr wrap="square" rtlCol="0">
            <a:spAutoFit/>
          </a:bodyPr>
          <a:lstStyle/>
          <a:p>
            <a:r>
              <a:rPr lang="en-US" dirty="0">
                <a:solidFill>
                  <a:schemeClr val="bg1"/>
                </a:solidFill>
              </a:rPr>
              <a:t>The Holloway Archives at Milligan College</a:t>
            </a:r>
          </a:p>
        </p:txBody>
      </p:sp>
    </p:spTree>
    <p:extLst>
      <p:ext uri="{BB962C8B-B14F-4D97-AF65-F5344CB8AC3E}">
        <p14:creationId xmlns:p14="http://schemas.microsoft.com/office/powerpoint/2010/main" val="3987398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282521"/>
            <a:ext cx="8229600" cy="1143000"/>
          </a:xfrm>
        </p:spPr>
        <p:txBody>
          <a:bodyPr>
            <a:normAutofit fontScale="90000"/>
          </a:bodyPr>
          <a:lstStyle/>
          <a:p>
            <a:r>
              <a:rPr lang="en-US" sz="3600" b="1" i="1" dirty="0">
                <a:solidFill>
                  <a:srgbClr val="FFCC00"/>
                </a:solidFill>
              </a:rPr>
              <a:t>“Christian Education, the Hope of the World”:</a:t>
            </a:r>
            <a:r>
              <a:rPr lang="en-US" sz="4000" b="1" i="1" dirty="0">
                <a:solidFill>
                  <a:srgbClr val="FFCC00"/>
                </a:solidFill>
              </a:rPr>
              <a:t>  </a:t>
            </a:r>
            <a:r>
              <a:rPr lang="en-US" sz="3200" b="1" i="1" dirty="0">
                <a:solidFill>
                  <a:srgbClr val="FFCC00"/>
                </a:solidFill>
              </a:rPr>
              <a:t>An Early History of Milligan College</a:t>
            </a:r>
            <a:endParaRPr lang="en-US" sz="3600" dirty="0"/>
          </a:p>
        </p:txBody>
      </p:sp>
      <p:sp>
        <p:nvSpPr>
          <p:cNvPr id="5" name="TextBox 4"/>
          <p:cNvSpPr txBox="1"/>
          <p:nvPr/>
        </p:nvSpPr>
        <p:spPr>
          <a:xfrm>
            <a:off x="2429607" y="5048840"/>
            <a:ext cx="4494882" cy="400110"/>
          </a:xfrm>
          <a:prstGeom prst="rect">
            <a:avLst/>
          </a:prstGeom>
          <a:noFill/>
        </p:spPr>
        <p:txBody>
          <a:bodyPr wrap="square" rtlCol="0">
            <a:spAutoFit/>
          </a:bodyPr>
          <a:lstStyle/>
          <a:p>
            <a:pPr algn="ctr"/>
            <a:r>
              <a:rPr lang="en-US" sz="2000" dirty="0">
                <a:solidFill>
                  <a:schemeClr val="bg1"/>
                </a:solidFill>
              </a:rPr>
              <a:t>Photo credit:  Gary Daught</a:t>
            </a:r>
          </a:p>
        </p:txBody>
      </p:sp>
      <p:pic>
        <p:nvPicPr>
          <p:cNvPr id="12" name="Picture 11"/>
          <p:cNvPicPr>
            <a:picLocks noChangeAspect="1"/>
          </p:cNvPicPr>
          <p:nvPr/>
        </p:nvPicPr>
        <p:blipFill>
          <a:blip r:embed="rId3"/>
          <a:stretch>
            <a:fillRect/>
          </a:stretch>
        </p:blipFill>
        <p:spPr>
          <a:xfrm>
            <a:off x="354135" y="1759333"/>
            <a:ext cx="4244730" cy="3183548"/>
          </a:xfrm>
          <a:prstGeom prst="rect">
            <a:avLst/>
          </a:prstGeom>
        </p:spPr>
      </p:pic>
      <p:pic>
        <p:nvPicPr>
          <p:cNvPr id="14" name="Picture 13"/>
          <p:cNvPicPr>
            <a:picLocks noChangeAspect="1"/>
          </p:cNvPicPr>
          <p:nvPr/>
        </p:nvPicPr>
        <p:blipFill>
          <a:blip r:embed="rId4"/>
          <a:stretch>
            <a:fillRect/>
          </a:stretch>
        </p:blipFill>
        <p:spPr>
          <a:xfrm>
            <a:off x="4927785" y="1900812"/>
            <a:ext cx="3867454" cy="2900590"/>
          </a:xfrm>
          <a:prstGeom prst="rect">
            <a:avLst/>
          </a:prstGeom>
        </p:spPr>
      </p:pic>
    </p:spTree>
    <p:extLst>
      <p:ext uri="{BB962C8B-B14F-4D97-AF65-F5344CB8AC3E}">
        <p14:creationId xmlns:p14="http://schemas.microsoft.com/office/powerpoint/2010/main" val="2779221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282521"/>
            <a:ext cx="8229600" cy="1143000"/>
          </a:xfrm>
        </p:spPr>
        <p:txBody>
          <a:bodyPr>
            <a:normAutofit fontScale="90000"/>
          </a:bodyPr>
          <a:lstStyle/>
          <a:p>
            <a:r>
              <a:rPr lang="en-US" i="1" dirty="0">
                <a:solidFill>
                  <a:srgbClr val="FFCC00"/>
                </a:solidFill>
              </a:rPr>
              <a:t/>
            </a:r>
            <a:br>
              <a:rPr lang="en-US" i="1" dirty="0">
                <a:solidFill>
                  <a:srgbClr val="FFCC00"/>
                </a:solidFill>
              </a:rPr>
            </a:br>
            <a:r>
              <a:rPr lang="en-US" b="1" i="1" dirty="0">
                <a:solidFill>
                  <a:srgbClr val="FFCC00"/>
                </a:solidFill>
              </a:rPr>
              <a:t>Celebrating 150 Years of Milligan History and Memory</a:t>
            </a:r>
            <a:r>
              <a:rPr lang="en-US" i="1" dirty="0">
                <a:solidFill>
                  <a:schemeClr val="bg1"/>
                </a:solidFill>
              </a:rPr>
              <a:t/>
            </a:r>
            <a:br>
              <a:rPr lang="en-US" i="1" dirty="0">
                <a:solidFill>
                  <a:schemeClr val="bg1"/>
                </a:solidFill>
              </a:rPr>
            </a:br>
            <a:endParaRPr lang="en-US" dirty="0">
              <a:solidFill>
                <a:srgbClr val="FFCC00"/>
              </a:solidFill>
            </a:endParaRPr>
          </a:p>
        </p:txBody>
      </p:sp>
      <p:pic>
        <p:nvPicPr>
          <p:cNvPr id="3" name="Content Placeholder 2"/>
          <p:cNvPicPr>
            <a:picLocks noGrp="1" noChangeAspect="1"/>
          </p:cNvPicPr>
          <p:nvPr>
            <p:ph sz="half" idx="1"/>
          </p:nvPr>
        </p:nvPicPr>
        <p:blipFill>
          <a:blip r:embed="rId3"/>
          <a:stretch>
            <a:fillRect/>
          </a:stretch>
        </p:blipFill>
        <p:spPr>
          <a:xfrm rot="5400000">
            <a:off x="449263" y="2002235"/>
            <a:ext cx="4054475" cy="3040856"/>
          </a:xfrm>
        </p:spPr>
      </p:pic>
      <p:pic>
        <p:nvPicPr>
          <p:cNvPr id="6" name="Content Placeholder 5"/>
          <p:cNvPicPr>
            <a:picLocks noGrp="1" noChangeAspect="1"/>
          </p:cNvPicPr>
          <p:nvPr>
            <p:ph sz="half" idx="2"/>
          </p:nvPr>
        </p:nvPicPr>
        <p:blipFill>
          <a:blip r:embed="rId4"/>
          <a:stretch>
            <a:fillRect/>
          </a:stretch>
        </p:blipFill>
        <p:spPr>
          <a:xfrm rot="5400000">
            <a:off x="4602163" y="2002235"/>
            <a:ext cx="4054475" cy="3040856"/>
          </a:xfrm>
        </p:spPr>
      </p:pic>
    </p:spTree>
    <p:extLst>
      <p:ext uri="{BB962C8B-B14F-4D97-AF65-F5344CB8AC3E}">
        <p14:creationId xmlns:p14="http://schemas.microsoft.com/office/powerpoint/2010/main" val="2751873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282521"/>
            <a:ext cx="8229600" cy="1143000"/>
          </a:xfrm>
        </p:spPr>
        <p:txBody>
          <a:bodyPr>
            <a:normAutofit fontScale="90000"/>
          </a:bodyPr>
          <a:lstStyle/>
          <a:p>
            <a:r>
              <a:rPr lang="en-US" i="1" dirty="0">
                <a:solidFill>
                  <a:srgbClr val="FFCC00"/>
                </a:solidFill>
              </a:rPr>
              <a:t/>
            </a:r>
            <a:br>
              <a:rPr lang="en-US" i="1" dirty="0">
                <a:solidFill>
                  <a:srgbClr val="FFCC00"/>
                </a:solidFill>
              </a:rPr>
            </a:br>
            <a:r>
              <a:rPr lang="en-US" b="1" i="1" dirty="0">
                <a:solidFill>
                  <a:srgbClr val="FFCC00"/>
                </a:solidFill>
              </a:rPr>
              <a:t>Celebrating 150 Years of Milligan History and Memory</a:t>
            </a:r>
            <a:r>
              <a:rPr lang="en-US" i="1" dirty="0">
                <a:solidFill>
                  <a:schemeClr val="bg1"/>
                </a:solidFill>
              </a:rPr>
              <a:t/>
            </a:r>
            <a:br>
              <a:rPr lang="en-US" i="1" dirty="0">
                <a:solidFill>
                  <a:schemeClr val="bg1"/>
                </a:solidFill>
              </a:rPr>
            </a:br>
            <a:endParaRPr lang="en-US" dirty="0">
              <a:solidFill>
                <a:srgbClr val="FFCC00"/>
              </a:solidFill>
            </a:endParaRPr>
          </a:p>
        </p:txBody>
      </p:sp>
      <p:pic>
        <p:nvPicPr>
          <p:cNvPr id="3" name="Content Placeholder 2"/>
          <p:cNvPicPr>
            <a:picLocks noGrp="1" noChangeAspect="1"/>
          </p:cNvPicPr>
          <p:nvPr>
            <p:ph sz="half" idx="1"/>
          </p:nvPr>
        </p:nvPicPr>
        <p:blipFill>
          <a:blip r:embed="rId3"/>
          <a:stretch>
            <a:fillRect/>
          </a:stretch>
        </p:blipFill>
        <p:spPr>
          <a:xfrm rot="5400000">
            <a:off x="4596300" y="2049129"/>
            <a:ext cx="4054475" cy="3040856"/>
          </a:xfr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5832" y="1542319"/>
            <a:ext cx="3731103" cy="2798327"/>
          </a:xfrm>
          <a:prstGeom prst="rect">
            <a:avLst/>
          </a:prstGeom>
        </p:spPr>
      </p:pic>
      <p:sp>
        <p:nvSpPr>
          <p:cNvPr id="5" name="TextBox 4"/>
          <p:cNvSpPr txBox="1"/>
          <p:nvPr/>
        </p:nvSpPr>
        <p:spPr>
          <a:xfrm>
            <a:off x="843366" y="4340646"/>
            <a:ext cx="4145959" cy="1200329"/>
          </a:xfrm>
          <a:prstGeom prst="rect">
            <a:avLst/>
          </a:prstGeom>
          <a:noFill/>
        </p:spPr>
        <p:txBody>
          <a:bodyPr wrap="square" rtlCol="0">
            <a:spAutoFit/>
          </a:bodyPr>
          <a:lstStyle/>
          <a:p>
            <a:r>
              <a:rPr lang="en-US" dirty="0">
                <a:solidFill>
                  <a:schemeClr val="bg1"/>
                </a:solidFill>
              </a:rPr>
              <a:t>Rosemarie Shields (right), Writer and Director of </a:t>
            </a:r>
            <a:r>
              <a:rPr lang="en-US" i="1" dirty="0">
                <a:solidFill>
                  <a:schemeClr val="bg1"/>
                </a:solidFill>
              </a:rPr>
              <a:t>Forward with Faith: The Milligan College Story. </a:t>
            </a:r>
          </a:p>
          <a:p>
            <a:r>
              <a:rPr lang="en-US" dirty="0">
                <a:solidFill>
                  <a:schemeClr val="bg1"/>
                </a:solidFill>
              </a:rPr>
              <a:t>Photo credit: Gary Daught.</a:t>
            </a:r>
          </a:p>
        </p:txBody>
      </p:sp>
    </p:spTree>
    <p:extLst>
      <p:ext uri="{BB962C8B-B14F-4D97-AF65-F5344CB8AC3E}">
        <p14:creationId xmlns:p14="http://schemas.microsoft.com/office/powerpoint/2010/main" val="3490508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282521"/>
            <a:ext cx="8229600" cy="1143000"/>
          </a:xfrm>
        </p:spPr>
        <p:txBody>
          <a:bodyPr/>
          <a:lstStyle/>
          <a:p>
            <a:r>
              <a:rPr lang="en-US" b="1" dirty="0">
                <a:solidFill>
                  <a:srgbClr val="FFCC00"/>
                </a:solidFill>
              </a:rPr>
              <a:t>Archive Exhibits Online</a:t>
            </a:r>
          </a:p>
        </p:txBody>
      </p:sp>
      <p:pic>
        <p:nvPicPr>
          <p:cNvPr id="10" name="Content Placeholder 9">
            <a:hlinkClick r:id="rId3"/>
          </p:cNvPr>
          <p:cNvPicPr>
            <a:picLocks noGrp="1" noChangeAspect="1"/>
          </p:cNvPicPr>
          <p:nvPr>
            <p:ph sz="half" idx="1"/>
          </p:nvPr>
        </p:nvPicPr>
        <p:blipFill>
          <a:blip r:embed="rId4"/>
          <a:stretch>
            <a:fillRect/>
          </a:stretch>
        </p:blipFill>
        <p:spPr>
          <a:xfrm>
            <a:off x="1753432" y="1336430"/>
            <a:ext cx="5637135" cy="4271915"/>
          </a:xfrm>
        </p:spPr>
      </p:pic>
    </p:spTree>
    <p:extLst>
      <p:ext uri="{BB962C8B-B14F-4D97-AF65-F5344CB8AC3E}">
        <p14:creationId xmlns:p14="http://schemas.microsoft.com/office/powerpoint/2010/main" val="2309880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282521"/>
            <a:ext cx="8229600" cy="1143000"/>
          </a:xfrm>
        </p:spPr>
        <p:txBody>
          <a:bodyPr/>
          <a:lstStyle/>
          <a:p>
            <a:r>
              <a:rPr lang="en-US" b="1" dirty="0">
                <a:solidFill>
                  <a:srgbClr val="FFCC00"/>
                </a:solidFill>
              </a:rPr>
              <a:t>Promoting Archives After 150th</a:t>
            </a:r>
          </a:p>
        </p:txBody>
      </p:sp>
      <p:sp>
        <p:nvSpPr>
          <p:cNvPr id="11" name="Content Placeholder 10"/>
          <p:cNvSpPr>
            <a:spLocks noGrp="1"/>
          </p:cNvSpPr>
          <p:nvPr>
            <p:ph sz="half" idx="1"/>
          </p:nvPr>
        </p:nvSpPr>
        <p:spPr>
          <a:xfrm>
            <a:off x="697524" y="1493223"/>
            <a:ext cx="7725508" cy="4056242"/>
          </a:xfrm>
        </p:spPr>
        <p:txBody>
          <a:bodyPr/>
          <a:lstStyle/>
          <a:p>
            <a:r>
              <a:rPr lang="en-US" sz="3600" dirty="0">
                <a:solidFill>
                  <a:schemeClr val="bg1"/>
                </a:solidFill>
              </a:rPr>
              <a:t>Milligan Oral History Program</a:t>
            </a:r>
          </a:p>
          <a:p>
            <a:r>
              <a:rPr lang="en-US" sz="3600" dirty="0">
                <a:solidFill>
                  <a:schemeClr val="bg1"/>
                </a:solidFill>
              </a:rPr>
              <a:t>Teaching with Primary Sources</a:t>
            </a:r>
          </a:p>
          <a:p>
            <a:r>
              <a:rPr lang="en-US" sz="3600" dirty="0">
                <a:solidFill>
                  <a:schemeClr val="bg1"/>
                </a:solidFill>
              </a:rPr>
              <a:t>TIMH Historical Timeline</a:t>
            </a:r>
          </a:p>
          <a:p>
            <a:r>
              <a:rPr lang="en-US" sz="3600" dirty="0">
                <a:solidFill>
                  <a:schemeClr val="bg1"/>
                </a:solidFill>
              </a:rPr>
              <a:t>Continue building Archive access in MCStor, Milligan’s Digital Repository</a:t>
            </a:r>
          </a:p>
        </p:txBody>
      </p:sp>
    </p:spTree>
    <p:extLst>
      <p:ext uri="{BB962C8B-B14F-4D97-AF65-F5344CB8AC3E}">
        <p14:creationId xmlns:p14="http://schemas.microsoft.com/office/powerpoint/2010/main" val="2111565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745230"/>
            <a:ext cx="8229600" cy="1143000"/>
          </a:xfrm>
        </p:spPr>
        <p:txBody>
          <a:bodyPr/>
          <a:lstStyle/>
          <a:p>
            <a:r>
              <a:rPr lang="en-US" dirty="0">
                <a:solidFill>
                  <a:srgbClr val="FFCC00"/>
                </a:solidFill>
              </a:rPr>
              <a:t>Please contact me</a:t>
            </a:r>
          </a:p>
        </p:txBody>
      </p:sp>
      <p:sp>
        <p:nvSpPr>
          <p:cNvPr id="11" name="Content Placeholder 10"/>
          <p:cNvSpPr>
            <a:spLocks noGrp="1"/>
          </p:cNvSpPr>
          <p:nvPr>
            <p:ph sz="half" idx="1"/>
          </p:nvPr>
        </p:nvSpPr>
        <p:spPr>
          <a:xfrm>
            <a:off x="457200" y="1493223"/>
            <a:ext cx="8229600" cy="4056242"/>
          </a:xfrm>
        </p:spPr>
        <p:txBody>
          <a:bodyPr>
            <a:normAutofit/>
          </a:bodyPr>
          <a:lstStyle/>
          <a:p>
            <a:pPr marL="0" indent="0" algn="ctr">
              <a:buNone/>
            </a:pPr>
            <a:endParaRPr lang="en-US" sz="4000" dirty="0">
              <a:solidFill>
                <a:schemeClr val="bg1"/>
              </a:solidFill>
            </a:endParaRPr>
          </a:p>
          <a:p>
            <a:pPr marL="0" indent="0" algn="ctr">
              <a:buNone/>
            </a:pPr>
            <a:r>
              <a:rPr lang="en-US" sz="4000" dirty="0">
                <a:solidFill>
                  <a:schemeClr val="bg1"/>
                </a:solidFill>
              </a:rPr>
              <a:t>lrkenderes@milligan.edu</a:t>
            </a:r>
          </a:p>
          <a:p>
            <a:pPr marL="0" indent="0" algn="ctr">
              <a:buNone/>
            </a:pPr>
            <a:r>
              <a:rPr lang="en-US" sz="4000" dirty="0">
                <a:solidFill>
                  <a:schemeClr val="bg1"/>
                </a:solidFill>
              </a:rPr>
              <a:t>Lindsay Kenderes</a:t>
            </a:r>
          </a:p>
          <a:p>
            <a:pPr marL="0" indent="0" algn="ctr">
              <a:buNone/>
            </a:pPr>
            <a:r>
              <a:rPr lang="en-US" sz="4000" dirty="0">
                <a:solidFill>
                  <a:schemeClr val="bg1"/>
                </a:solidFill>
              </a:rPr>
              <a:t>Milligan College</a:t>
            </a:r>
          </a:p>
          <a:p>
            <a:pPr marL="0" indent="0" algn="ctr">
              <a:buNone/>
            </a:pPr>
            <a:endParaRPr lang="en-US" sz="4000" dirty="0">
              <a:solidFill>
                <a:schemeClr val="bg1"/>
              </a:solidFill>
            </a:endParaRPr>
          </a:p>
          <a:p>
            <a:endParaRPr lang="en-US" sz="4000" dirty="0">
              <a:solidFill>
                <a:schemeClr val="bg1"/>
              </a:solidFill>
            </a:endParaRPr>
          </a:p>
        </p:txBody>
      </p:sp>
    </p:spTree>
    <p:extLst>
      <p:ext uri="{BB962C8B-B14F-4D97-AF65-F5344CB8AC3E}">
        <p14:creationId xmlns:p14="http://schemas.microsoft.com/office/powerpoint/2010/main" val="2664281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10"/>
          <p:cNvSpPr>
            <a:spLocks noGrp="1"/>
          </p:cNvSpPr>
          <p:nvPr>
            <p:ph sz="half" idx="1"/>
          </p:nvPr>
        </p:nvSpPr>
        <p:spPr>
          <a:xfrm>
            <a:off x="943708" y="1547446"/>
            <a:ext cx="7397261" cy="3714804"/>
          </a:xfrm>
        </p:spPr>
        <p:txBody>
          <a:bodyPr>
            <a:normAutofit/>
          </a:bodyPr>
          <a:lstStyle/>
          <a:p>
            <a:pPr marL="0" indent="0">
              <a:buNone/>
            </a:pPr>
            <a:r>
              <a:rPr lang="en-US" dirty="0">
                <a:solidFill>
                  <a:schemeClr val="bg1"/>
                </a:solidFill>
              </a:rPr>
              <a:t>When colleges approach an anniversary, college administrators, faculty and staff will rely heavily on their institution’s archives to provide materials that document their college’s history and they will want the opportunity to promote this history on campus and throughout the community.  </a:t>
            </a:r>
          </a:p>
          <a:p>
            <a:pPr marL="0" indent="0">
              <a:buNone/>
            </a:pPr>
            <a:endParaRPr lang="en-US" dirty="0">
              <a:solidFill>
                <a:schemeClr val="bg1"/>
              </a:solidFill>
            </a:endParaRPr>
          </a:p>
        </p:txBody>
      </p:sp>
    </p:spTree>
    <p:extLst>
      <p:ext uri="{BB962C8B-B14F-4D97-AF65-F5344CB8AC3E}">
        <p14:creationId xmlns:p14="http://schemas.microsoft.com/office/powerpoint/2010/main" val="2733201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Content Placeholder 10"/>
          <p:cNvSpPr>
            <a:spLocks noGrp="1"/>
          </p:cNvSpPr>
          <p:nvPr>
            <p:ph sz="half" idx="1"/>
          </p:nvPr>
        </p:nvSpPr>
        <p:spPr>
          <a:xfrm>
            <a:off x="943708" y="1547446"/>
            <a:ext cx="7614138" cy="3714804"/>
          </a:xfrm>
        </p:spPr>
        <p:txBody>
          <a:bodyPr>
            <a:normAutofit/>
          </a:bodyPr>
          <a:lstStyle/>
          <a:p>
            <a:pPr marL="0" indent="0">
              <a:buNone/>
            </a:pPr>
            <a:r>
              <a:rPr lang="en-US" dirty="0">
                <a:solidFill>
                  <a:schemeClr val="bg1"/>
                </a:solidFill>
              </a:rPr>
              <a:t>Without the role of archives to preserve and create access to documents of years past, an institution would find it close to impossible to serve the needs and demands of celebrating an anniversary which is intended to connect their institution’s heritage with campus and the community. </a:t>
            </a:r>
          </a:p>
        </p:txBody>
      </p:sp>
    </p:spTree>
    <p:extLst>
      <p:ext uri="{BB962C8B-B14F-4D97-AF65-F5344CB8AC3E}">
        <p14:creationId xmlns:p14="http://schemas.microsoft.com/office/powerpoint/2010/main" val="2813352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282521"/>
            <a:ext cx="8229600" cy="1143000"/>
          </a:xfrm>
        </p:spPr>
        <p:txBody>
          <a:bodyPr/>
          <a:lstStyle/>
          <a:p>
            <a:r>
              <a:rPr lang="en-US" b="1" dirty="0">
                <a:solidFill>
                  <a:srgbClr val="FFCC00"/>
                </a:solidFill>
              </a:rPr>
              <a:t>Introduction</a:t>
            </a:r>
          </a:p>
        </p:txBody>
      </p:sp>
      <p:sp>
        <p:nvSpPr>
          <p:cNvPr id="11" name="Content Placeholder 10"/>
          <p:cNvSpPr>
            <a:spLocks noGrp="1"/>
          </p:cNvSpPr>
          <p:nvPr>
            <p:ph sz="half" idx="1"/>
          </p:nvPr>
        </p:nvSpPr>
        <p:spPr>
          <a:xfrm>
            <a:off x="457200" y="1493223"/>
            <a:ext cx="8229600" cy="4056242"/>
          </a:xfrm>
        </p:spPr>
        <p:txBody>
          <a:bodyPr>
            <a:normAutofit lnSpcReduction="10000"/>
          </a:bodyPr>
          <a:lstStyle/>
          <a:p>
            <a:r>
              <a:rPr lang="en-US" i="1" dirty="0">
                <a:solidFill>
                  <a:schemeClr val="bg1"/>
                </a:solidFill>
              </a:rPr>
              <a:t>Scholarship, Community, Faith: Milligan Celebrates 150 Years </a:t>
            </a:r>
            <a:r>
              <a:rPr lang="en-US" dirty="0">
                <a:solidFill>
                  <a:schemeClr val="bg1"/>
                </a:solidFill>
              </a:rPr>
              <a:t>commemorative book</a:t>
            </a:r>
          </a:p>
          <a:p>
            <a:r>
              <a:rPr lang="en-US" i="1" dirty="0">
                <a:solidFill>
                  <a:srgbClr val="FFEDA3"/>
                </a:solidFill>
              </a:rPr>
              <a:t>Milligan Campus Scenes: Then and Now</a:t>
            </a:r>
            <a:r>
              <a:rPr lang="en-US" dirty="0">
                <a:solidFill>
                  <a:srgbClr val="FFEDA3"/>
                </a:solidFill>
              </a:rPr>
              <a:t> interactive photo exhibit</a:t>
            </a:r>
          </a:p>
          <a:p>
            <a:r>
              <a:rPr lang="en-US" i="1" dirty="0">
                <a:solidFill>
                  <a:schemeClr val="bg1"/>
                </a:solidFill>
              </a:rPr>
              <a:t>Forward with Faith: The Milligan College Story </a:t>
            </a:r>
            <a:r>
              <a:rPr lang="en-US" dirty="0">
                <a:solidFill>
                  <a:schemeClr val="bg1"/>
                </a:solidFill>
              </a:rPr>
              <a:t>theater production</a:t>
            </a:r>
          </a:p>
          <a:p>
            <a:r>
              <a:rPr lang="en-US" i="1" dirty="0">
                <a:solidFill>
                  <a:srgbClr val="FFEDA3"/>
                </a:solidFill>
              </a:rPr>
              <a:t>History Through the Eyes of Milligan</a:t>
            </a:r>
            <a:r>
              <a:rPr lang="en-US" dirty="0">
                <a:solidFill>
                  <a:srgbClr val="FFEDA3"/>
                </a:solidFill>
              </a:rPr>
              <a:t> faculty lecture series</a:t>
            </a:r>
          </a:p>
          <a:p>
            <a:r>
              <a:rPr lang="en-US" dirty="0">
                <a:solidFill>
                  <a:schemeClr val="bg1"/>
                </a:solidFill>
              </a:rPr>
              <a:t>Archive exhibits, on campus and digital</a:t>
            </a:r>
          </a:p>
        </p:txBody>
      </p:sp>
    </p:spTree>
    <p:extLst>
      <p:ext uri="{BB962C8B-B14F-4D97-AF65-F5344CB8AC3E}">
        <p14:creationId xmlns:p14="http://schemas.microsoft.com/office/powerpoint/2010/main" val="1607020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766"/>
            <a:ext cx="9144000" cy="6858000"/>
          </a:xfrm>
          <a:prstGeom prst="rect">
            <a:avLst/>
          </a:prstGeom>
        </p:spPr>
      </p:pic>
      <p:sp>
        <p:nvSpPr>
          <p:cNvPr id="3" name="Title 2"/>
          <p:cNvSpPr>
            <a:spLocks noGrp="1"/>
          </p:cNvSpPr>
          <p:nvPr>
            <p:ph type="title"/>
          </p:nvPr>
        </p:nvSpPr>
        <p:spPr>
          <a:xfrm>
            <a:off x="457200" y="726330"/>
            <a:ext cx="8229600" cy="1143000"/>
          </a:xfrm>
        </p:spPr>
        <p:txBody>
          <a:bodyPr>
            <a:noAutofit/>
          </a:bodyPr>
          <a:lstStyle/>
          <a:p>
            <a:r>
              <a:rPr lang="en-US" sz="4000" b="1" i="1" dirty="0">
                <a:solidFill>
                  <a:srgbClr val="FFCC00"/>
                </a:solidFill>
              </a:rPr>
              <a:t>Scholarship, Community, Faith: Milligan Celebrates 150 Years</a:t>
            </a:r>
            <a:r>
              <a:rPr lang="en-US" sz="4000" i="1" dirty="0">
                <a:solidFill>
                  <a:srgbClr val="FFCC00"/>
                </a:solidFill>
              </a:rPr>
              <a:t/>
            </a:r>
            <a:br>
              <a:rPr lang="en-US" sz="4000" i="1" dirty="0">
                <a:solidFill>
                  <a:srgbClr val="FFCC00"/>
                </a:solidFill>
              </a:rPr>
            </a:br>
            <a:r>
              <a:rPr lang="en-US" sz="2400" dirty="0">
                <a:solidFill>
                  <a:schemeClr val="bg1"/>
                </a:solidFill>
              </a:rPr>
              <a:t>By Clinton J. Holloway with A. Lee Harrison (Fierbaugh)</a:t>
            </a:r>
            <a:r>
              <a:rPr lang="en-US" sz="2000" dirty="0">
                <a:solidFill>
                  <a:srgbClr val="FFCC00"/>
                </a:solidFill>
              </a:rPr>
              <a:t/>
            </a:r>
            <a:br>
              <a:rPr lang="en-US" sz="2000" dirty="0">
                <a:solidFill>
                  <a:srgbClr val="FFCC00"/>
                </a:solidFill>
              </a:rPr>
            </a:br>
            <a:endParaRPr lang="en-US" sz="4000" dirty="0">
              <a:solidFill>
                <a:srgbClr val="FFCC0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3800" y="1820305"/>
            <a:ext cx="4516399" cy="3778365"/>
          </a:xfrm>
          <a:prstGeom prst="rect">
            <a:avLst/>
          </a:prstGeom>
        </p:spPr>
      </p:pic>
      <p:sp>
        <p:nvSpPr>
          <p:cNvPr id="5" name="TextBox 4"/>
          <p:cNvSpPr txBox="1"/>
          <p:nvPr/>
        </p:nvSpPr>
        <p:spPr>
          <a:xfrm>
            <a:off x="2053087" y="5309371"/>
            <a:ext cx="5020573" cy="307777"/>
          </a:xfrm>
          <a:prstGeom prst="rect">
            <a:avLst/>
          </a:prstGeom>
          <a:noFill/>
        </p:spPr>
        <p:txBody>
          <a:bodyPr wrap="square" rtlCol="0">
            <a:spAutoFit/>
          </a:bodyPr>
          <a:lstStyle/>
          <a:p>
            <a:pPr algn="ctr"/>
            <a:r>
              <a:rPr lang="en-US" sz="1400" dirty="0">
                <a:solidFill>
                  <a:schemeClr val="bg1"/>
                </a:solidFill>
                <a:latin typeface="Century Gothic" panose="020B0502020202020204" pitchFamily="34" charset="0"/>
              </a:rPr>
              <a:t>Faith, Arts &amp; Culture 2016-2017 Brochure</a:t>
            </a:r>
          </a:p>
        </p:txBody>
      </p:sp>
    </p:spTree>
    <p:extLst>
      <p:ext uri="{BB962C8B-B14F-4D97-AF65-F5344CB8AC3E}">
        <p14:creationId xmlns:p14="http://schemas.microsoft.com/office/powerpoint/2010/main" val="2087688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529236"/>
            <a:ext cx="8229600" cy="1143000"/>
          </a:xfrm>
        </p:spPr>
        <p:txBody>
          <a:bodyPr>
            <a:normAutofit fontScale="90000"/>
          </a:bodyPr>
          <a:lstStyle/>
          <a:p>
            <a:r>
              <a:rPr lang="en-US" b="1" i="1" dirty="0">
                <a:solidFill>
                  <a:srgbClr val="FFCC00"/>
                </a:solidFill>
              </a:rPr>
              <a:t>Scholarship, Community, Faith: Milligan Celebrates 150 Years</a:t>
            </a:r>
            <a:r>
              <a:rPr lang="en-US" i="1" dirty="0">
                <a:solidFill>
                  <a:srgbClr val="FFCC00"/>
                </a:solidFill>
              </a:rPr>
              <a:t/>
            </a:r>
            <a:br>
              <a:rPr lang="en-US" i="1" dirty="0">
                <a:solidFill>
                  <a:srgbClr val="FFCC00"/>
                </a:solidFill>
              </a:rPr>
            </a:br>
            <a:endParaRPr lang="en-US" b="1" dirty="0">
              <a:solidFill>
                <a:srgbClr val="FFCC00"/>
              </a:solidFill>
            </a:endParaRPr>
          </a:p>
        </p:txBody>
      </p:sp>
      <p:sp>
        <p:nvSpPr>
          <p:cNvPr id="11" name="Content Placeholder 10"/>
          <p:cNvSpPr>
            <a:spLocks noGrp="1"/>
          </p:cNvSpPr>
          <p:nvPr>
            <p:ph sz="half" idx="1"/>
          </p:nvPr>
        </p:nvSpPr>
        <p:spPr>
          <a:xfrm>
            <a:off x="457200" y="1493223"/>
            <a:ext cx="8229600" cy="4056242"/>
          </a:xfrm>
        </p:spPr>
        <p:txBody>
          <a:bodyPr>
            <a:normAutofit/>
          </a:bodyPr>
          <a:lstStyle/>
          <a:p>
            <a:pPr marL="0" indent="0">
              <a:buNone/>
            </a:pPr>
            <a:r>
              <a:rPr lang="en-US" sz="3600" dirty="0">
                <a:solidFill>
                  <a:schemeClr val="bg1"/>
                </a:solidFill>
              </a:rPr>
              <a:t>2015</a:t>
            </a:r>
          </a:p>
          <a:p>
            <a:r>
              <a:rPr lang="en-US" dirty="0">
                <a:solidFill>
                  <a:srgbClr val="FFEDA3"/>
                </a:solidFill>
              </a:rPr>
              <a:t>February –</a:t>
            </a:r>
            <a:r>
              <a:rPr lang="en-US" dirty="0">
                <a:solidFill>
                  <a:schemeClr val="bg1"/>
                </a:solidFill>
              </a:rPr>
              <a:t> Archive collaboration/Selection begins</a:t>
            </a:r>
          </a:p>
          <a:p>
            <a:r>
              <a:rPr lang="en-US" dirty="0">
                <a:solidFill>
                  <a:srgbClr val="FFEDA3"/>
                </a:solidFill>
              </a:rPr>
              <a:t>March –</a:t>
            </a:r>
            <a:r>
              <a:rPr lang="en-US" dirty="0">
                <a:solidFill>
                  <a:schemeClr val="bg1"/>
                </a:solidFill>
              </a:rPr>
              <a:t> Photoshoot (Krista Knudsten and Art Brown)</a:t>
            </a:r>
          </a:p>
          <a:p>
            <a:r>
              <a:rPr lang="en-US" dirty="0">
                <a:solidFill>
                  <a:srgbClr val="FFEDA3"/>
                </a:solidFill>
              </a:rPr>
              <a:t>March-April –</a:t>
            </a:r>
            <a:r>
              <a:rPr lang="en-US" dirty="0">
                <a:solidFill>
                  <a:schemeClr val="bg1"/>
                </a:solidFill>
              </a:rPr>
              <a:t> Digitize at high resolution </a:t>
            </a:r>
          </a:p>
          <a:p>
            <a:r>
              <a:rPr lang="en-US" dirty="0">
                <a:solidFill>
                  <a:srgbClr val="FFEDA3"/>
                </a:solidFill>
              </a:rPr>
              <a:t>April –</a:t>
            </a:r>
            <a:r>
              <a:rPr lang="en-US" dirty="0">
                <a:solidFill>
                  <a:schemeClr val="bg1"/>
                </a:solidFill>
              </a:rPr>
              <a:t> Provide scans to Art Brown for layout design</a:t>
            </a:r>
          </a:p>
          <a:p>
            <a:r>
              <a:rPr lang="en-US" dirty="0">
                <a:solidFill>
                  <a:srgbClr val="FFEDA3"/>
                </a:solidFill>
              </a:rPr>
              <a:t>July – </a:t>
            </a:r>
            <a:r>
              <a:rPr lang="en-US" dirty="0">
                <a:solidFill>
                  <a:schemeClr val="bg1"/>
                </a:solidFill>
              </a:rPr>
              <a:t>Book sent for publication</a:t>
            </a:r>
          </a:p>
          <a:p>
            <a:r>
              <a:rPr lang="en-US" dirty="0">
                <a:solidFill>
                  <a:srgbClr val="FFEDA3"/>
                </a:solidFill>
              </a:rPr>
              <a:t>October</a:t>
            </a:r>
            <a:r>
              <a:rPr lang="en-US" dirty="0">
                <a:solidFill>
                  <a:schemeClr val="bg1"/>
                </a:solidFill>
              </a:rPr>
              <a:t> – Book Signing at Homecoming</a:t>
            </a:r>
          </a:p>
          <a:p>
            <a:pPr marL="0" indent="0">
              <a:buNone/>
            </a:pPr>
            <a:endParaRPr lang="en-US" dirty="0">
              <a:solidFill>
                <a:srgbClr val="FFEDA3"/>
              </a:solidFill>
            </a:endParaRPr>
          </a:p>
        </p:txBody>
      </p:sp>
    </p:spTree>
    <p:extLst>
      <p:ext uri="{BB962C8B-B14F-4D97-AF65-F5344CB8AC3E}">
        <p14:creationId xmlns:p14="http://schemas.microsoft.com/office/powerpoint/2010/main" val="26978687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illigan ppt slide dark.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Title 6"/>
          <p:cNvSpPr>
            <a:spLocks noGrp="1"/>
          </p:cNvSpPr>
          <p:nvPr>
            <p:ph type="title"/>
          </p:nvPr>
        </p:nvSpPr>
        <p:spPr>
          <a:xfrm>
            <a:off x="457200" y="529236"/>
            <a:ext cx="8229600" cy="1143000"/>
          </a:xfrm>
        </p:spPr>
        <p:txBody>
          <a:bodyPr>
            <a:normAutofit fontScale="90000"/>
          </a:bodyPr>
          <a:lstStyle/>
          <a:p>
            <a:r>
              <a:rPr lang="en-US" b="1" i="1" dirty="0">
                <a:solidFill>
                  <a:srgbClr val="FFCC00"/>
                </a:solidFill>
              </a:rPr>
              <a:t>Scholarship, Community, Faith: Milligan Celebrates 150 Years</a:t>
            </a:r>
            <a:r>
              <a:rPr lang="en-US" i="1" dirty="0">
                <a:solidFill>
                  <a:srgbClr val="FFCC00"/>
                </a:solidFill>
              </a:rPr>
              <a:t/>
            </a:r>
            <a:br>
              <a:rPr lang="en-US" i="1" dirty="0">
                <a:solidFill>
                  <a:srgbClr val="FFCC00"/>
                </a:solidFill>
              </a:rPr>
            </a:br>
            <a:endParaRPr lang="en-US" b="1" dirty="0">
              <a:solidFill>
                <a:srgbClr val="FFCC00"/>
              </a:solidFill>
            </a:endParaRPr>
          </a:p>
        </p:txBody>
      </p:sp>
      <p:pic>
        <p:nvPicPr>
          <p:cNvPr id="3" name="Content Placeholder 2"/>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268031" y="1704123"/>
            <a:ext cx="4303969" cy="3494675"/>
          </a:xfrm>
        </p:spPr>
      </p:pic>
      <p:pic>
        <p:nvPicPr>
          <p:cNvPr id="5" name="Content Placeholder 4"/>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4625249" y="1704123"/>
            <a:ext cx="4267713" cy="3494675"/>
          </a:xfrm>
        </p:spPr>
      </p:pic>
    </p:spTree>
    <p:extLst>
      <p:ext uri="{BB962C8B-B14F-4D97-AF65-F5344CB8AC3E}">
        <p14:creationId xmlns:p14="http://schemas.microsoft.com/office/powerpoint/2010/main" val="350184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CUSTOM_TIMING_USED" val="1"/>
  <p:tag name="ISPRING_SLIDE_ID_2" val="{25037E2E-94C0-4D53-87F3-950C12A06D3A}"/>
  <p:tag name="GENSWF_ADVANCE_TIME" val="308.08"/>
  <p:tag name="ISPRING_SLIDE_INDENT_LEVEL" val="0"/>
  <p:tag name="ISPRING_PRESENTER_ID" val="{11F7033F-01D9-4D89-A737-3D515F5A83B6}"/>
</p:tagLst>
</file>

<file path=ppt/tags/tag2.xml><?xml version="1.0" encoding="utf-8"?>
<p:tagLst xmlns:a="http://schemas.openxmlformats.org/drawingml/2006/main" xmlns:r="http://schemas.openxmlformats.org/officeDocument/2006/relationships" xmlns:p="http://schemas.openxmlformats.org/presentationml/2006/main">
  <p:tag name="ISPRING_CUSTOM_TIMING_USED" val="1"/>
  <p:tag name="ISPRING_SLIDE_ID_2" val="{25037E2E-94C0-4D53-87F3-950C12A06D3A}"/>
  <p:tag name="GENSWF_ADVANCE_TIME" val="308.08"/>
  <p:tag name="ISPRING_SLIDE_INDENT_LEVEL" val="0"/>
  <p:tag name="ISPRING_PRESENTER_ID" val="{11F7033F-01D9-4D89-A737-3D515F5A83B6}"/>
</p:tagLst>
</file>

<file path=ppt/tags/tag3.xml><?xml version="1.0" encoding="utf-8"?>
<p:tagLst xmlns:a="http://schemas.openxmlformats.org/drawingml/2006/main" xmlns:r="http://schemas.openxmlformats.org/officeDocument/2006/relationships" xmlns:p="http://schemas.openxmlformats.org/presentationml/2006/main">
  <p:tag name="ISPRING_CUSTOM_TIMING_USED" val="1"/>
  <p:tag name="ISPRING_SLIDE_ID_2" val="{25037E2E-94C0-4D53-87F3-950C12A06D3A}"/>
  <p:tag name="GENSWF_ADVANCE_TIME" val="308.08"/>
  <p:tag name="ISPRING_SLIDE_INDENT_LEVEL" val="0"/>
  <p:tag name="ISPRING_PRESENTER_ID" val="{11F7033F-01D9-4D89-A737-3D515F5A83B6}"/>
</p:tagLst>
</file>

<file path=ppt/tags/tag4.xml><?xml version="1.0" encoding="utf-8"?>
<p:tagLst xmlns:a="http://schemas.openxmlformats.org/drawingml/2006/main" xmlns:r="http://schemas.openxmlformats.org/officeDocument/2006/relationships" xmlns:p="http://schemas.openxmlformats.org/presentationml/2006/main">
  <p:tag name="ISPRING_CUSTOM_TIMING_USED" val="1"/>
  <p:tag name="ISPRING_SLIDE_ID_2" val="{25037E2E-94C0-4D53-87F3-950C12A06D3A}"/>
  <p:tag name="GENSWF_ADVANCE_TIME" val="308.08"/>
  <p:tag name="ISPRING_SLIDE_INDENT_LEVEL" val="0"/>
  <p:tag name="ISPRING_PRESENTER_ID" val="{11F7033F-01D9-4D89-A737-3D515F5A83B6}"/>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7076</TotalTime>
  <Words>711</Words>
  <Application>Microsoft Office PowerPoint</Application>
  <PresentationFormat>On-screen Show (4:3)</PresentationFormat>
  <Paragraphs>103</Paragraphs>
  <Slides>38</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38</vt:i4>
      </vt:variant>
    </vt:vector>
  </HeadingPairs>
  <TitlesOfParts>
    <vt:vector size="44" baseType="lpstr">
      <vt:lpstr>Arial</vt:lpstr>
      <vt:lpstr>Calibri</vt:lpstr>
      <vt:lpstr>Cambria</vt:lpstr>
      <vt:lpstr>Century Gothic</vt:lpstr>
      <vt:lpstr>Tahoma</vt:lpstr>
      <vt:lpstr>Office Theme</vt:lpstr>
      <vt:lpstr>PowerPoint Presentation</vt:lpstr>
      <vt:lpstr>PowerPoint Presentation</vt:lpstr>
      <vt:lpstr>PowerPoint Presentation</vt:lpstr>
      <vt:lpstr>PowerPoint Presentation</vt:lpstr>
      <vt:lpstr>PowerPoint Presentation</vt:lpstr>
      <vt:lpstr>Introduction</vt:lpstr>
      <vt:lpstr>Scholarship, Community, Faith: Milligan Celebrates 150 Years By Clinton J. Holloway with A. Lee Harrison (Fierbaugh) </vt:lpstr>
      <vt:lpstr>Scholarship, Community, Faith: Milligan Celebrates 150 Years </vt:lpstr>
      <vt:lpstr>Scholarship, Community, Faith: Milligan Celebrates 150 Years </vt:lpstr>
      <vt:lpstr>Scholarship, Community, Faith: Milligan Celebrates 150 Years </vt:lpstr>
      <vt:lpstr>PowerPoint Presentation</vt:lpstr>
      <vt:lpstr>Milligan Campus Scenes:  Then and Now</vt:lpstr>
      <vt:lpstr>Citizen-Times, Asheville</vt:lpstr>
      <vt:lpstr>Milligan Campus Scenes:  Then and Now</vt:lpstr>
      <vt:lpstr>Milligan Campus Scenes:  Then and Now</vt:lpstr>
      <vt:lpstr>Milligan Campus Scenes:  Then and Now</vt:lpstr>
      <vt:lpstr>PowerPoint Presentation</vt:lpstr>
      <vt:lpstr>Forward with Faith:  The Milligan College Story Written &amp; Directed by  Rosemarie Shields Produced by Richard Major</vt:lpstr>
      <vt:lpstr>Forward with Faith:  The Milligan College Story</vt:lpstr>
      <vt:lpstr>History Through the Eyes of Milligan</vt:lpstr>
      <vt:lpstr>PowerPoint Presentation</vt:lpstr>
      <vt:lpstr>History Through the Eyes of Milligan </vt:lpstr>
      <vt:lpstr>History Through the Eyes of Milligan </vt:lpstr>
      <vt:lpstr>History Through the Eyes of Milligan </vt:lpstr>
      <vt:lpstr>Archive Exhibits</vt:lpstr>
      <vt:lpstr>PowerPoint Presentation</vt:lpstr>
      <vt:lpstr>Where the Buffs Roam: Milligan’s Campus through 150 Years</vt:lpstr>
      <vt:lpstr>Where the Buffs Roam: Milligan’s Campus through 150 Years</vt:lpstr>
      <vt:lpstr>Where the Buffs Roam: Milligan’s Campus through 150 Years</vt:lpstr>
      <vt:lpstr>PowerPoint Presentation</vt:lpstr>
      <vt:lpstr>“Christian Education, the Hope of the World”:  An Early History of Milligan College</vt:lpstr>
      <vt:lpstr>“Christian Education, the Hope of the World”:  An Early History of Milligan College</vt:lpstr>
      <vt:lpstr>“Christian Education, the Hope of the World”:  An Early History of Milligan College</vt:lpstr>
      <vt:lpstr> Celebrating 150 Years of Milligan History and Memory </vt:lpstr>
      <vt:lpstr> Celebrating 150 Years of Milligan History and Memory </vt:lpstr>
      <vt:lpstr>Archive Exhibits Online</vt:lpstr>
      <vt:lpstr>Promoting Archives After 150th</vt:lpstr>
      <vt:lpstr>Please contact me</vt:lpstr>
    </vt:vector>
  </TitlesOfParts>
  <Company>Milligan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Art Brown</dc:creator>
  <cp:lastModifiedBy>Kenderes, Lindsay R.</cp:lastModifiedBy>
  <cp:revision>329</cp:revision>
  <cp:lastPrinted>2016-08-23T20:50:45Z</cp:lastPrinted>
  <dcterms:created xsi:type="dcterms:W3CDTF">2016-07-19T19:49:42Z</dcterms:created>
  <dcterms:modified xsi:type="dcterms:W3CDTF">2017-07-31T17:18:28Z</dcterms:modified>
</cp:coreProperties>
</file>