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7" r:id="rId6"/>
    <p:sldId id="260" r:id="rId7"/>
    <p:sldId id="269" r:id="rId8"/>
    <p:sldId id="270" r:id="rId9"/>
    <p:sldId id="261" r:id="rId10"/>
    <p:sldId id="262" r:id="rId11"/>
    <p:sldId id="263" r:id="rId12"/>
    <p:sldId id="268" r:id="rId13"/>
    <p:sldId id="265" r:id="rId14"/>
    <p:sldId id="266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A6116-FC88-44D4-8AAC-ED36D4274B6B}" type="datetimeFigureOut">
              <a:rPr lang="en-US" smtClean="0"/>
              <a:t>5/1/2017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9CC6F842-1FEB-49CC-B9AD-0CC256CCE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3390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A6116-FC88-44D4-8AAC-ED36D4274B6B}" type="datetimeFigureOut">
              <a:rPr lang="en-US" smtClean="0"/>
              <a:t>5/1/2017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CC6F842-1FEB-49CC-B9AD-0CC256CCE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826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A6116-FC88-44D4-8AAC-ED36D4274B6B}" type="datetimeFigureOut">
              <a:rPr lang="en-US" smtClean="0"/>
              <a:t>5/1/2017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CC6F842-1FEB-49CC-B9AD-0CC256CCE812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765988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A6116-FC88-44D4-8AAC-ED36D4274B6B}" type="datetimeFigureOut">
              <a:rPr lang="en-US" smtClean="0"/>
              <a:t>5/1/2017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CC6F842-1FEB-49CC-B9AD-0CC256CCE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8943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A6116-FC88-44D4-8AAC-ED36D4274B6B}" type="datetimeFigureOut">
              <a:rPr lang="en-US" smtClean="0"/>
              <a:t>5/1/2017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CC6F842-1FEB-49CC-B9AD-0CC256CCE812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94423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A6116-FC88-44D4-8AAC-ED36D4274B6B}" type="datetimeFigureOut">
              <a:rPr lang="en-US" smtClean="0"/>
              <a:t>5/1/2017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CC6F842-1FEB-49CC-B9AD-0CC256CCE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5945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A6116-FC88-44D4-8AAC-ED36D4274B6B}" type="datetimeFigureOut">
              <a:rPr lang="en-US" smtClean="0"/>
              <a:t>5/1/2017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6F842-1FEB-49CC-B9AD-0CC256CCE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13097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A6116-FC88-44D4-8AAC-ED36D4274B6B}" type="datetimeFigureOut">
              <a:rPr lang="en-US" smtClean="0"/>
              <a:t>5/1/2017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6F842-1FEB-49CC-B9AD-0CC256CCE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80809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A6116-FC88-44D4-8AAC-ED36D4274B6B}" type="datetimeFigureOut">
              <a:rPr lang="en-US" smtClean="0"/>
              <a:t>5/1/2017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6F842-1FEB-49CC-B9AD-0CC256CCE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805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A6116-FC88-44D4-8AAC-ED36D4274B6B}" type="datetimeFigureOut">
              <a:rPr lang="en-US" smtClean="0"/>
              <a:t>5/1/2017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CC6F842-1FEB-49CC-B9AD-0CC256CCE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257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A6116-FC88-44D4-8AAC-ED36D4274B6B}" type="datetimeFigureOut">
              <a:rPr lang="en-US" smtClean="0"/>
              <a:t>5/1/2017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9CC6F842-1FEB-49CC-B9AD-0CC256CCE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899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A6116-FC88-44D4-8AAC-ED36D4274B6B}" type="datetimeFigureOut">
              <a:rPr lang="en-US" smtClean="0"/>
              <a:t>5/1/2017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9CC6F842-1FEB-49CC-B9AD-0CC256CCE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11347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A6116-FC88-44D4-8AAC-ED36D4274B6B}" type="datetimeFigureOut">
              <a:rPr lang="en-US" smtClean="0"/>
              <a:t>5/1/2017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6F842-1FEB-49CC-B9AD-0CC256CCE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5159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A6116-FC88-44D4-8AAC-ED36D4274B6B}" type="datetimeFigureOut">
              <a:rPr lang="en-US" smtClean="0"/>
              <a:t>5/1/2017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6F842-1FEB-49CC-B9AD-0CC256CCE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29270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A6116-FC88-44D4-8AAC-ED36D4274B6B}" type="datetimeFigureOut">
              <a:rPr lang="en-US" smtClean="0"/>
              <a:t>5/1/2017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C6F842-1FEB-49CC-B9AD-0CC256CCE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2732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A6116-FC88-44D4-8AAC-ED36D4274B6B}" type="datetimeFigureOut">
              <a:rPr lang="en-US" smtClean="0"/>
              <a:t>5/1/2017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CC6F842-1FEB-49CC-B9AD-0CC256CCE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1275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EA6116-FC88-44D4-8AAC-ED36D4274B6B}" type="datetimeFigureOut">
              <a:rPr lang="en-US" smtClean="0"/>
              <a:t>5/1/2017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9CC6F842-1FEB-49CC-B9AD-0CC256CCE8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4949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scholar.harvard.edu/files/davidrwilliams/files/measuring_discrimination_resourc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2" y="1732722"/>
            <a:ext cx="8915399" cy="2262781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A Study of Racism on the Campus of Milligan College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Kaylynn Blosser</a:t>
            </a:r>
          </a:p>
          <a:p>
            <a:r>
              <a:rPr lang="en-US" dirty="0"/>
              <a:t>Academic Advisor: Dr. Rubye Beck</a:t>
            </a:r>
          </a:p>
        </p:txBody>
      </p:sp>
    </p:spTree>
    <p:extLst>
      <p:ext uri="{BB962C8B-B14F-4D97-AF65-F5344CB8AC3E}">
        <p14:creationId xmlns:p14="http://schemas.microsoft.com/office/powerpoint/2010/main" val="36024342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Discussion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Understanding Racism: Jokes and Comments</a:t>
            </a:r>
          </a:p>
          <a:p>
            <a:endParaRPr lang="en-US" dirty="0"/>
          </a:p>
          <a:p>
            <a:r>
              <a:rPr lang="en-US" dirty="0"/>
              <a:t>Ethnic Studies Requirements </a:t>
            </a:r>
          </a:p>
          <a:p>
            <a:endParaRPr lang="en-US" dirty="0"/>
          </a:p>
          <a:p>
            <a:r>
              <a:rPr lang="en-US" dirty="0"/>
              <a:t>Fostering Friendships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5758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Student-Student Interactions</a:t>
            </a:r>
          </a:p>
          <a:p>
            <a:endParaRPr lang="en-US" dirty="0"/>
          </a:p>
          <a:p>
            <a:r>
              <a:rPr lang="en-US" dirty="0"/>
              <a:t>Diversity Classes</a:t>
            </a:r>
          </a:p>
          <a:p>
            <a:endParaRPr lang="en-US" dirty="0"/>
          </a:p>
          <a:p>
            <a:r>
              <a:rPr lang="en-US" dirty="0"/>
              <a:t>Participating in Diversity Events</a:t>
            </a:r>
          </a:p>
          <a:p>
            <a:endParaRPr lang="en-US" dirty="0"/>
          </a:p>
          <a:p>
            <a:r>
              <a:rPr lang="en-US" dirty="0"/>
              <a:t>Familiarization</a:t>
            </a:r>
          </a:p>
        </p:txBody>
      </p:sp>
    </p:spTree>
    <p:extLst>
      <p:ext uri="{BB962C8B-B14F-4D97-AF65-F5344CB8AC3E}">
        <p14:creationId xmlns:p14="http://schemas.microsoft.com/office/powerpoint/2010/main" val="34728363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244278"/>
            <a:ext cx="8915399" cy="1468800"/>
          </a:xfrm>
        </p:spPr>
        <p:txBody>
          <a:bodyPr/>
          <a:lstStyle/>
          <a:p>
            <a:r>
              <a:rPr lang="en-US" sz="5400" dirty="0"/>
              <a:t>					Questions?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71353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1400" dirty="0"/>
              <a:t>Chao, R. C., Mallinckrodt, B., &amp; Wei, M. (2012). Co-occurring presenting problems in African	American college clients reporting racial discrimination distress. </a:t>
            </a:r>
            <a:r>
              <a:rPr lang="en-US" sz="1400" i="1" dirty="0"/>
              <a:t>Professional	Psychology: Research And Practice</a:t>
            </a:r>
            <a:r>
              <a:rPr lang="en-US" sz="1400" dirty="0"/>
              <a:t>, </a:t>
            </a:r>
            <a:r>
              <a:rPr lang="en-US" sz="1400" i="1" dirty="0"/>
              <a:t>43</a:t>
            </a:r>
            <a:r>
              <a:rPr lang="en-US" sz="1400" dirty="0"/>
              <a:t>(3), 199-207. doi:10.1037/a0027861</a:t>
            </a:r>
          </a:p>
          <a:p>
            <a:r>
              <a:rPr lang="en-US" sz="1400" dirty="0"/>
              <a:t>Fordham, S., &amp; </a:t>
            </a:r>
            <a:r>
              <a:rPr lang="en-US" sz="1400" dirty="0" err="1"/>
              <a:t>Ogbu</a:t>
            </a:r>
            <a:r>
              <a:rPr lang="en-US" sz="1400" dirty="0"/>
              <a:t>, J. U. (1986). Black student’s success: Coping with the “burden of ‘acting 		White.’” </a:t>
            </a:r>
            <a:r>
              <a:rPr lang="en-US" sz="1400" i="1" dirty="0"/>
              <a:t>Urban Review, </a:t>
            </a:r>
            <a:r>
              <a:rPr lang="en-US" sz="1400" dirty="0"/>
              <a:t>18(3), 176-206</a:t>
            </a:r>
          </a:p>
          <a:p>
            <a:r>
              <a:rPr lang="en-US" sz="1400" dirty="0"/>
              <a:t>Goah Diversity Scholars. (</a:t>
            </a:r>
            <a:r>
              <a:rPr lang="en-US" sz="1400" dirty="0" err="1"/>
              <a:t>n.d.</a:t>
            </a:r>
            <a:r>
              <a:rPr lang="en-US" sz="1400" dirty="0"/>
              <a:t>). Retrieved April 11, 2016, from	http://www.milligan.edu/goah/#goah </a:t>
            </a:r>
          </a:p>
          <a:p>
            <a:r>
              <a:rPr lang="en-US" sz="1400" dirty="0"/>
              <a:t>Hall, B., &amp; </a:t>
            </a:r>
            <a:r>
              <a:rPr lang="en-US" sz="1400" dirty="0" err="1"/>
              <a:t>Closson</a:t>
            </a:r>
            <a:r>
              <a:rPr lang="en-US" sz="1400" dirty="0"/>
              <a:t>, R. B. (2005). When the Majority is the Minority: White Graduate Students'	Social Adjustment at a Historically Black University. </a:t>
            </a:r>
            <a:r>
              <a:rPr lang="en-US" sz="1400" i="1" dirty="0"/>
              <a:t>Journal Of College Student	Development</a:t>
            </a:r>
            <a:r>
              <a:rPr lang="en-US" sz="1400" dirty="0"/>
              <a:t>,</a:t>
            </a:r>
            <a:r>
              <a:rPr lang="en-US" sz="1400" i="1" dirty="0"/>
              <a:t>46</a:t>
            </a:r>
            <a:r>
              <a:rPr lang="en-US" sz="1400" dirty="0"/>
              <a:t>(1), 28-42.</a:t>
            </a:r>
          </a:p>
          <a:p>
            <a:r>
              <a:rPr lang="en-US" sz="1400" dirty="0"/>
              <a:t>Harper, S. R. (2006). Peer Support for African American Male College Achievement: Beyond	Internalized Racism and the Burden of "Acting White.". </a:t>
            </a:r>
            <a:r>
              <a:rPr lang="en-US" sz="1400" i="1" dirty="0"/>
              <a:t>Journal Of Men's Studies</a:t>
            </a:r>
            <a:r>
              <a:rPr lang="en-US" sz="1400" dirty="0"/>
              <a:t>, </a:t>
            </a:r>
            <a:r>
              <a:rPr lang="en-US" sz="1400" i="1" dirty="0"/>
              <a:t>14</a:t>
            </a:r>
            <a:r>
              <a:rPr lang="en-US" sz="1400" dirty="0"/>
              <a:t>(3),	337-358.</a:t>
            </a:r>
          </a:p>
          <a:p>
            <a:r>
              <a:rPr lang="en-US" sz="1400" dirty="0"/>
              <a:t>Harwood, S. A., </a:t>
            </a:r>
            <a:r>
              <a:rPr lang="en-US" sz="1400" dirty="0" err="1"/>
              <a:t>Huntt</a:t>
            </a:r>
            <a:r>
              <a:rPr lang="en-US" sz="1400" dirty="0"/>
              <a:t>, M. B., Mendenhall, R., &amp; Lewis, J. A. (2012). Racial microaggressions	in the residence halls: Experiences of students of color at a predominantly White	</a:t>
            </a:r>
            <a:r>
              <a:rPr lang="en-US" sz="1400" dirty="0" err="1"/>
              <a:t>university.</a:t>
            </a:r>
            <a:r>
              <a:rPr lang="en-US" sz="1400" i="1" dirty="0" err="1"/>
              <a:t>Journal</a:t>
            </a:r>
            <a:r>
              <a:rPr lang="en-US" sz="1400" i="1" dirty="0"/>
              <a:t> Of Diversity In Higher Education</a:t>
            </a:r>
            <a:r>
              <a:rPr lang="en-US" sz="1400" dirty="0"/>
              <a:t>, </a:t>
            </a:r>
            <a:r>
              <a:rPr lang="en-US" sz="1400" i="1" dirty="0"/>
              <a:t>5</a:t>
            </a:r>
            <a:r>
              <a:rPr lang="en-US" sz="1400" dirty="0"/>
              <a:t>(3), 159-173.	doi:10.1037/a0028956</a:t>
            </a:r>
          </a:p>
          <a:p>
            <a:r>
              <a:rPr lang="en-US" sz="1400" dirty="0" err="1"/>
              <a:t>Kordesh</a:t>
            </a:r>
            <a:r>
              <a:rPr lang="en-US" sz="1400" dirty="0"/>
              <a:t>, K. S., </a:t>
            </a:r>
            <a:r>
              <a:rPr lang="en-US" sz="1400" dirty="0" err="1"/>
              <a:t>Spanierman</a:t>
            </a:r>
            <a:r>
              <a:rPr lang="en-US" sz="1400" dirty="0"/>
              <a:t>, L. B., &amp; Neville, H. A. (2013). White University Students' Racial	Affect : Understanding the Antiracist Type. </a:t>
            </a:r>
            <a:r>
              <a:rPr lang="en-US" sz="1400" i="1" dirty="0"/>
              <a:t>Journal Of Diversity In Higher	Education</a:t>
            </a:r>
            <a:r>
              <a:rPr lang="en-US" sz="1400" dirty="0"/>
              <a:t>, </a:t>
            </a:r>
            <a:r>
              <a:rPr lang="en-US" sz="1400" i="1" dirty="0"/>
              <a:t>6</a:t>
            </a:r>
            <a:r>
              <a:rPr lang="en-US" sz="1400" dirty="0"/>
              <a:t>(1), 33-50.</a:t>
            </a:r>
          </a:p>
          <a:p>
            <a:endParaRPr lang="en-US" sz="1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68059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/>
              <a:t>Marcus, A., Mullins, L. C., Brackett, K. P., Tang, Z., Allen, A. M., &amp; Pruett, D. W. (2003).	PERCEPTIONS OF RACISM ON CAMPUS. </a:t>
            </a:r>
            <a:r>
              <a:rPr lang="en-US" i="1" dirty="0"/>
              <a:t>College Student Journal</a:t>
            </a:r>
            <a:r>
              <a:rPr lang="en-US" dirty="0"/>
              <a:t>, </a:t>
            </a:r>
            <a:r>
              <a:rPr lang="en-US" i="1" dirty="0"/>
              <a:t>37</a:t>
            </a:r>
            <a:r>
              <a:rPr lang="en-US" dirty="0"/>
              <a:t>(4), 611-626.</a:t>
            </a:r>
          </a:p>
          <a:p>
            <a:r>
              <a:rPr lang="en-US" dirty="0"/>
              <a:t>McClelland, K., &amp; </a:t>
            </a:r>
            <a:r>
              <a:rPr lang="en-US" dirty="0" err="1"/>
              <a:t>Linnander</a:t>
            </a:r>
            <a:r>
              <a:rPr lang="en-US" dirty="0"/>
              <a:t>, E. (2006). The Role of Contact and Information in Racial Attitude	Change among White College Students. </a:t>
            </a:r>
            <a:r>
              <a:rPr lang="en-US" i="1" dirty="0"/>
              <a:t>Sociological Inquiry</a:t>
            </a:r>
            <a:r>
              <a:rPr lang="en-US" dirty="0"/>
              <a:t>, </a:t>
            </a:r>
            <a:r>
              <a:rPr lang="en-US" i="1" dirty="0"/>
              <a:t>76</a:t>
            </a:r>
            <a:r>
              <a:rPr lang="en-US" dirty="0"/>
              <a:t>(1), 81-115.	doi:10.1111/j.1475-682X.2006.00145.x</a:t>
            </a:r>
          </a:p>
          <a:p>
            <a:r>
              <a:rPr lang="en-US" dirty="0"/>
              <a:t>Merriam-Webster Online Dictionary. (</a:t>
            </a:r>
            <a:r>
              <a:rPr lang="en-US" dirty="0" err="1"/>
              <a:t>n.d.</a:t>
            </a:r>
            <a:r>
              <a:rPr lang="en-US" dirty="0"/>
              <a:t>). Retrieved April 27, 2016, from	http://www.merriam-webster.com/dictionary/racism </a:t>
            </a:r>
          </a:p>
          <a:p>
            <a:r>
              <a:rPr lang="en-US" dirty="0"/>
              <a:t>Milligan Catalog, 2016-2017 [Digital image]. (</a:t>
            </a:r>
            <a:r>
              <a:rPr lang="en-US" dirty="0" err="1"/>
              <a:t>n.d.</a:t>
            </a:r>
            <a:r>
              <a:rPr lang="en-US" dirty="0"/>
              <a:t>). Retrieved March 1, 2017, from	https://www.milligan.edu/wp-content/uploads/2014/08/catalog.pdf</a:t>
            </a:r>
          </a:p>
          <a:p>
            <a:r>
              <a:rPr lang="en-US" dirty="0"/>
              <a:t>Mohamed, T. (2010). Surviving the Academy: The Continuing Struggle of Minority Faculty on	Mainstream Campuses. </a:t>
            </a:r>
            <a:r>
              <a:rPr lang="en-US" i="1" dirty="0"/>
              <a:t>International Journal Of Diversity In </a:t>
            </a:r>
            <a:r>
              <a:rPr lang="en-US" i="1" dirty="0" err="1"/>
              <a:t>Organisations</a:t>
            </a:r>
            <a:r>
              <a:rPr lang="en-US" i="1" dirty="0"/>
              <a:t>,	Communities &amp; Nations</a:t>
            </a:r>
            <a:r>
              <a:rPr lang="en-US" dirty="0"/>
              <a:t>, </a:t>
            </a:r>
            <a:r>
              <a:rPr lang="en-US" i="1" dirty="0"/>
              <a:t>10</a:t>
            </a:r>
            <a:r>
              <a:rPr lang="en-US" dirty="0"/>
              <a:t>(4), 41-52.</a:t>
            </a:r>
          </a:p>
          <a:p>
            <a:r>
              <a:rPr lang="en-US" dirty="0"/>
              <a:t>Rise Above – Undergraduate Research. (</a:t>
            </a:r>
            <a:r>
              <a:rPr lang="en-US" dirty="0" err="1"/>
              <a:t>n.d.</a:t>
            </a:r>
            <a:r>
              <a:rPr lang="en-US" dirty="0"/>
              <a:t>). Retrieved April 25, 2016, from	http://www.milligan.edu/research/#mentored-research </a:t>
            </a:r>
          </a:p>
          <a:p>
            <a:r>
              <a:rPr lang="en-US" dirty="0" err="1"/>
              <a:t>Poteat</a:t>
            </a:r>
            <a:r>
              <a:rPr lang="en-US" dirty="0"/>
              <a:t>, V. p., &amp; </a:t>
            </a:r>
            <a:r>
              <a:rPr lang="en-US" dirty="0" err="1"/>
              <a:t>Spanierman</a:t>
            </a:r>
            <a:r>
              <a:rPr lang="en-US" dirty="0"/>
              <a:t>, L. B. (2012). Modern Racism Attitudes Among White Students:	The Role of Dominance and Authoritarianism and the Mediating Effects of Racial Color	</a:t>
            </a:r>
            <a:r>
              <a:rPr lang="en-US" dirty="0" err="1"/>
              <a:t>Blindness.</a:t>
            </a:r>
            <a:r>
              <a:rPr lang="en-US" i="1" dirty="0" err="1"/>
              <a:t>Journal</a:t>
            </a:r>
            <a:r>
              <a:rPr lang="en-US" i="1" dirty="0"/>
              <a:t> Of Social Psychology</a:t>
            </a:r>
            <a:r>
              <a:rPr lang="en-US" dirty="0"/>
              <a:t>, </a:t>
            </a:r>
            <a:r>
              <a:rPr lang="en-US" i="1" dirty="0"/>
              <a:t>152</a:t>
            </a:r>
            <a:r>
              <a:rPr lang="en-US" dirty="0"/>
              <a:t>(6), 758-774.	doi:10.1080/00224545.2012.700966</a:t>
            </a:r>
          </a:p>
          <a:p>
            <a:r>
              <a:rPr lang="en-US" dirty="0"/>
              <a:t>Smith, J. M., </a:t>
            </a:r>
            <a:r>
              <a:rPr lang="en-US" dirty="0" err="1"/>
              <a:t>Senter</a:t>
            </a:r>
            <a:r>
              <a:rPr lang="en-US" dirty="0"/>
              <a:t>, M., &amp; Strachan, J. C. (2013). Gender and White College Students' Racial	Attitudes. </a:t>
            </a:r>
            <a:r>
              <a:rPr lang="en-US" i="1" dirty="0"/>
              <a:t>Sociological Inquiry</a:t>
            </a:r>
            <a:r>
              <a:rPr lang="en-US" dirty="0"/>
              <a:t>, </a:t>
            </a:r>
            <a:r>
              <a:rPr lang="en-US" i="1" dirty="0"/>
              <a:t>83</a:t>
            </a:r>
            <a:r>
              <a:rPr lang="en-US" dirty="0"/>
              <a:t>(4), 570-590. doi:10.1111/soin.12014</a:t>
            </a:r>
          </a:p>
          <a:p>
            <a:r>
              <a:rPr lang="en-US" dirty="0"/>
              <a:t>Sydell, E. J., &amp; Nelson, E. S. (2000). Modern Racism on Campus: A Survey of Attitudes and	Perceptions. </a:t>
            </a:r>
            <a:r>
              <a:rPr lang="en-US" i="1" dirty="0"/>
              <a:t>Social Science Journal</a:t>
            </a:r>
            <a:r>
              <a:rPr lang="en-US" dirty="0"/>
              <a:t>, </a:t>
            </a:r>
            <a:r>
              <a:rPr lang="en-US" i="1" dirty="0"/>
              <a:t>37</a:t>
            </a:r>
            <a:r>
              <a:rPr lang="en-US" dirty="0"/>
              <a:t>(4), 627.</a:t>
            </a:r>
          </a:p>
          <a:p>
            <a:r>
              <a:rPr lang="en-US" dirty="0"/>
              <a:t>Williams, D. R. (2012). Measuring Discrimination Resource. 2-4. Retrieved from	</a:t>
            </a:r>
            <a:r>
              <a:rPr lang="en-US" u="sng" dirty="0">
                <a:hlinkClick r:id="rId2"/>
              </a:rPr>
              <a:t>http://scholar.harvard.edu/files/davidrwilliams/files/measuring_discrimination_resourc</a:t>
            </a:r>
            <a:r>
              <a:rPr lang="en-US" dirty="0"/>
              <a:t>	_eb_2012_0_0.pdf?m=1360043690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74277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Beginning of a Research Idea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Campus – Wide Conversation</a:t>
            </a:r>
          </a:p>
          <a:p>
            <a:endParaRPr lang="en-US" dirty="0"/>
          </a:p>
          <a:p>
            <a:r>
              <a:rPr lang="en-US" dirty="0"/>
              <a:t>The Building Frustration</a:t>
            </a:r>
          </a:p>
          <a:p>
            <a:endParaRPr lang="en-US" dirty="0"/>
          </a:p>
          <a:p>
            <a:r>
              <a:rPr lang="en-US" dirty="0"/>
              <a:t>Questions:</a:t>
            </a:r>
          </a:p>
          <a:p>
            <a:pPr lvl="1"/>
            <a:r>
              <a:rPr lang="en-US" dirty="0"/>
              <a:t>Was there a point to these conversations for Milligan in particular?</a:t>
            </a:r>
          </a:p>
          <a:p>
            <a:pPr lvl="1"/>
            <a:r>
              <a:rPr lang="en-US" dirty="0"/>
              <a:t>In what ways was racism a problem on Milligan’s campus?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15536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Literature Review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Racism: A Serious Issue</a:t>
            </a:r>
          </a:p>
          <a:p>
            <a:endParaRPr lang="en-US" dirty="0"/>
          </a:p>
          <a:p>
            <a:r>
              <a:rPr lang="en-US" dirty="0"/>
              <a:t>Joking and Offensive Comments</a:t>
            </a:r>
          </a:p>
          <a:p>
            <a:endParaRPr lang="en-US" dirty="0"/>
          </a:p>
          <a:p>
            <a:r>
              <a:rPr lang="en-US" dirty="0"/>
              <a:t>Institutional Racism</a:t>
            </a:r>
          </a:p>
          <a:p>
            <a:endParaRPr lang="en-US" dirty="0"/>
          </a:p>
          <a:p>
            <a:r>
              <a:rPr lang="en-US" dirty="0"/>
              <a:t>The Impact of Diversity Classes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44164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Research Design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Sample development: Goah vs. Non-Goah</a:t>
            </a:r>
          </a:p>
          <a:p>
            <a:endParaRPr lang="en-US" dirty="0"/>
          </a:p>
          <a:p>
            <a:r>
              <a:rPr lang="en-US" dirty="0"/>
              <a:t>Survey Design: Anonymous </a:t>
            </a:r>
          </a:p>
          <a:p>
            <a:endParaRPr lang="en-US" dirty="0"/>
          </a:p>
          <a:p>
            <a:r>
              <a:rPr lang="en-US" dirty="0"/>
              <a:t>Question Types: Multiple Choice, True or False, and Open-Ended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41501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57 Goah Students</a:t>
            </a:r>
          </a:p>
          <a:p>
            <a:endParaRPr lang="en-US" dirty="0"/>
          </a:p>
          <a:p>
            <a:r>
              <a:rPr lang="en-US" dirty="0"/>
              <a:t>100 Non-Goah Students</a:t>
            </a:r>
          </a:p>
          <a:p>
            <a:endParaRPr lang="en-US" dirty="0"/>
          </a:p>
          <a:p>
            <a:r>
              <a:rPr lang="en-US" dirty="0"/>
              <a:t>10 – 20  Minute Survey</a:t>
            </a:r>
          </a:p>
          <a:p>
            <a:endParaRPr lang="en-US" dirty="0"/>
          </a:p>
          <a:p>
            <a:r>
              <a:rPr lang="en-US" dirty="0"/>
              <a:t>Qualtrics Survey Software</a:t>
            </a:r>
          </a:p>
          <a:p>
            <a:endParaRPr lang="en-US" dirty="0"/>
          </a:p>
          <a:p>
            <a:r>
              <a:rPr lang="en-US" dirty="0"/>
              <a:t>Cross – Tabulations and Statistical Assessments </a:t>
            </a:r>
          </a:p>
        </p:txBody>
      </p:sp>
    </p:spTree>
    <p:extLst>
      <p:ext uri="{BB962C8B-B14F-4D97-AF65-F5344CB8AC3E}">
        <p14:creationId xmlns:p14="http://schemas.microsoft.com/office/powerpoint/2010/main" val="40988175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Results: Multiple Choice and True or False 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Race identified as reason for being treated differently</a:t>
            </a:r>
          </a:p>
          <a:p>
            <a:endParaRPr lang="en-US" dirty="0"/>
          </a:p>
          <a:p>
            <a:r>
              <a:rPr lang="en-US" dirty="0"/>
              <a:t>Racist Comments and Non-Verbal Interactions</a:t>
            </a:r>
          </a:p>
          <a:p>
            <a:endParaRPr lang="en-US" dirty="0"/>
          </a:p>
          <a:p>
            <a:r>
              <a:rPr lang="en-US" dirty="0"/>
              <a:t>Student – Student Interactions</a:t>
            </a:r>
          </a:p>
          <a:p>
            <a:endParaRPr lang="en-US" dirty="0"/>
          </a:p>
          <a:p>
            <a:r>
              <a:rPr lang="en-US" dirty="0"/>
              <a:t>Student Perceptions</a:t>
            </a:r>
          </a:p>
          <a:p>
            <a:endParaRPr lang="en-US" dirty="0"/>
          </a:p>
          <a:p>
            <a:r>
              <a:rPr lang="en-US" dirty="0"/>
              <a:t>Physical Acts of Aggression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6465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1"/>
          <p:cNvSpPr txBox="1"/>
          <p:nvPr/>
        </p:nvSpPr>
        <p:spPr>
          <a:xfrm>
            <a:off x="2604389" y="495203"/>
            <a:ext cx="8229600" cy="369332"/>
          </a:xfrm>
          <a:prstGeom prst="rect">
            <a:avLst/>
          </a:prstGeom>
          <a:noFill/>
        </p:spPr>
        <p:txBody>
          <a:bodyPr wrap="square" rtlCol="0"/>
          <a:lstStyle/>
          <a:p>
            <a:pPr algn="ctr"/>
            <a:r>
              <a:rPr lang="en-US" sz="2200" dirty="0"/>
              <a:t>“Milligan College has a very racist atmosphere” Responses: Goah vs. Non-Goah Students </a:t>
            </a:r>
          </a:p>
        </p:txBody>
      </p:sp>
      <p:pic>
        <p:nvPicPr>
          <p:cNvPr id="3" name="Object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30889" y="1292764"/>
            <a:ext cx="8000000" cy="5000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278929" y="1753121"/>
            <a:ext cx="2165684" cy="37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Strongly Disagree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388246" y="2047461"/>
            <a:ext cx="27833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Somewhat Disagree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887075" y="2341442"/>
            <a:ext cx="38019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Neither Agree nor  Disagree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15596" y="2606146"/>
            <a:ext cx="2165684" cy="37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Somewhat Agree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421381" y="4386471"/>
            <a:ext cx="27833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Somewhat Disagree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979300" y="4640698"/>
            <a:ext cx="38019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Neither Agree nor  Disagree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281315" y="4945150"/>
            <a:ext cx="2165684" cy="37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Somewhat Agree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935982" y="4092124"/>
            <a:ext cx="2165684" cy="37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Strongly Disagree</a:t>
            </a:r>
          </a:p>
        </p:txBody>
      </p:sp>
      <p:sp>
        <p:nvSpPr>
          <p:cNvPr id="12" name="TextBox 11"/>
          <p:cNvSpPr txBox="1"/>
          <p:nvPr/>
        </p:nvSpPr>
        <p:spPr>
          <a:xfrm rot="16200000">
            <a:off x="1534101" y="3350330"/>
            <a:ext cx="21656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Goah Diversity Scholar?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016802" y="6356510"/>
            <a:ext cx="39814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Number of Respondents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3034748" y="2416793"/>
            <a:ext cx="265043" cy="1893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3034747" y="4755797"/>
            <a:ext cx="265043" cy="18935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2832316" y="2160252"/>
            <a:ext cx="5908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Yes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887056" y="4479070"/>
            <a:ext cx="5908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No</a:t>
            </a:r>
          </a:p>
        </p:txBody>
      </p:sp>
    </p:spTree>
    <p:extLst>
      <p:ext uri="{BB962C8B-B14F-4D97-AF65-F5344CB8AC3E}">
        <p14:creationId xmlns:p14="http://schemas.microsoft.com/office/powerpoint/2010/main" val="17506929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Results: Multiple Choice and True or False 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/>
          </a:p>
          <a:p>
            <a:r>
              <a:rPr lang="en-US" dirty="0"/>
              <a:t>Physical Acts of Aggression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4645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Results: Open-Ended 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Racist Comments and Social Stigma</a:t>
            </a:r>
          </a:p>
          <a:p>
            <a:endParaRPr lang="en-US" dirty="0"/>
          </a:p>
          <a:p>
            <a:r>
              <a:rPr lang="en-US" dirty="0"/>
              <a:t>Understanding Diversity</a:t>
            </a:r>
          </a:p>
          <a:p>
            <a:endParaRPr lang="en-US" dirty="0"/>
          </a:p>
          <a:p>
            <a:r>
              <a:rPr lang="en-US" dirty="0"/>
              <a:t>Milligan’s Representation</a:t>
            </a:r>
          </a:p>
          <a:p>
            <a:endParaRPr lang="en-US" dirty="0"/>
          </a:p>
          <a:p>
            <a:r>
              <a:rPr lang="en-US" dirty="0"/>
              <a:t>The “Goah – Bias”</a:t>
            </a:r>
          </a:p>
        </p:txBody>
      </p:sp>
    </p:spTree>
    <p:extLst>
      <p:ext uri="{BB962C8B-B14F-4D97-AF65-F5344CB8AC3E}">
        <p14:creationId xmlns:p14="http://schemas.microsoft.com/office/powerpoint/2010/main" val="2866365184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Green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484</TotalTime>
  <Words>314</Words>
  <Application>Microsoft Office PowerPoint</Application>
  <PresentationFormat>Widescreen</PresentationFormat>
  <Paragraphs>103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Century Gothic</vt:lpstr>
      <vt:lpstr>Wingdings 3</vt:lpstr>
      <vt:lpstr>Wisp</vt:lpstr>
      <vt:lpstr>A Study of Racism on the Campus of Milligan College</vt:lpstr>
      <vt:lpstr>The Beginning of a Research Idea</vt:lpstr>
      <vt:lpstr>Literature Review</vt:lpstr>
      <vt:lpstr>Research Design</vt:lpstr>
      <vt:lpstr>Methods</vt:lpstr>
      <vt:lpstr>Results: Multiple Choice and True or False Questions</vt:lpstr>
      <vt:lpstr>PowerPoint Presentation</vt:lpstr>
      <vt:lpstr>Results: Multiple Choice and True or False Questions</vt:lpstr>
      <vt:lpstr>Results: Open-Ended Questions</vt:lpstr>
      <vt:lpstr>Discussion</vt:lpstr>
      <vt:lpstr>Conclusion</vt:lpstr>
      <vt:lpstr>     Questions?</vt:lpstr>
      <vt:lpstr>Sources</vt:lpstr>
      <vt:lpstr>Sources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Study of Racism on the Campus of Milligan College</dc:title>
  <dc:creator>Kaylynn</dc:creator>
  <cp:lastModifiedBy>Kaylynn</cp:lastModifiedBy>
  <cp:revision>25</cp:revision>
  <dcterms:created xsi:type="dcterms:W3CDTF">2017-04-13T01:31:58Z</dcterms:created>
  <dcterms:modified xsi:type="dcterms:W3CDTF">2017-05-02T02:39:59Z</dcterms:modified>
</cp:coreProperties>
</file>